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notesMasterIdLst>
    <p:notesMasterId r:id="rId15"/>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chulung" id="{414c567d-76eb-150b-b098-6c46cdf8c52e}">
          <p14:sldIdLst>
            <p14:sldId id="256"/>
            <p14:sldId id="257"/>
            <p14:sldId id="258"/>
            <p14:sldId id="259"/>
            <p14:sldId id="260"/>
            <p14:sldId id="261"/>
            <p14:sldId id="262"/>
            <p14:sldId id="263"/>
            <p14:sldId id="264"/>
            <p14:sldId id="265"/>
            <p14:sldId id="266"/>
            <p14:sldId id="267"/>
            <p14:sldId id="268"/>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notesMaster" Target="notesMasters/notesMaster1.xml"/><Relationship Id="rId16" Type="http://schemas.openxmlformats.org/officeDocument/2006/relationships/presProps" Target="presProps.xml"/><Relationship Id="rId17" Type="http://schemas.openxmlformats.org/officeDocument/2006/relationships/viewProps" Target="viewProps.xml"/><Relationship Id="rId18" Type="http://schemas.openxmlformats.org/officeDocument/2006/relationships/theme" Target="theme/theme1.xml"/><Relationship Id="rId1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Begrüßung. Dauer der Schulung: 60 bis 90 Minuten. Ziel: Alle, die bei uns KI nutzen, wissen, was KI kann und was nicht, welche Daten wohin dürfen und welche Regeln bei uns gelten. Am Ende unterschreiben alle eine Teilnahmebestätigung. Platzhalter in eckigen Klammern vor der Schulung ersetzen.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Warum wir schulen: Die KI-Verordnung der EU verlangt von allen, die KI einsetzen, Maßnahmen zur Förderung der KI-Kompetenz der Beschäftigten (Art. 4). Wichtiger als die Pflicht: Wer die Grenzen kennt, nutzt KI sicherer und besser. Agenda kurz vorstellen.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Ein Sprachmodell hat aus sehr vielen Texten gelernt, welches Wort wahrscheinlich als nächstes kommt. Es setzt Ihre Eingabe Wort für Wort fort. Es schlägt nicht nach und prüft nicht, ob etwas stimmt, außer das System gibt ihm Dokumente als Quelle mit. Daher: Ergebnisse sind Entwürfe.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Beispiele aus dem eigenen Haus ergänzen. Wichtig: Die Grenzen sind keine Fehler eines bestimmten Produkts, sondern liegen in der Technik.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 kann Quellen, Zahlen, Namen und Urteile erfinden, die echt klingen (oft „Halluzination“ genannt). Beispiel zeigen, falls vorhanden. Regel: Was nicht an einer Quelle geprüft ist, wird nicht verwendet.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Folie an Ihr Haus anpassen: Welche KI-Systeme sind freigegeben, für welche Daten? Grundregel: Dienstliche und personenbezogene Daten nie in öffentliche Chatbots oder private Konten. Berufsgeheimnisse (etwa § 203 StGB) und Gesundheits-, Sozial- und Personaldaten nur in Systemen, die Ihr Haus dafür freigegeben hat.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KI-Ergebnisse können Rechte anderer verletzen oder Fehler enthalten. Was veröffentlicht oder an Dritte geschickt wird, prüft immer ein Mensch. Kennzeichnungsregeln Ihres Hauses ergänzen (etwa: KI-erzeugte Bilder kennzeichnen).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 KI liefert Vorschläge. Wer sie verwendet, trägt die Verantwortung wie für jede andere Arbeit. Entscheidungen, die Menschen erheblich betreffen, dürfen nicht allein von einer Maschine getroffen werden (Art. 22 DSGVO). In Medizin und Pflege: KI ersetzt keine fachliche Entscheidung.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Je klarer die Anweisung, desto besser das Ergebnis. Beispiel vorlesen und gemeinsam verbessern. Keine vertraulichen Daten in Beispiele schreiben.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Diese Folie vor der Schulung mit den Regeln Ihres Hauses füllen. Dieselben Regeln stehen auf der Teilnahmebestätigung, die alle unterschreiben.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Mit dem freigegebenen KI-System Ihres Hauses, 15 bis 20 Minuten. Nur Beispieldaten oder öffentliche Texte verwenden. Danach kurz besprechen: Wo war das Ergebnis gut, wo musste nachgebessert werden?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Antworten: 1 Falsch, die KI kann Angaben erfinden. 2 Falsch, nur in dafür freigegebenen Systemen. 3 Richtig. 4 Falsch, die Verantwortung bleibt bei der Person, die es verwendet. 5 Richtig.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Zusammenfassen, Fragen beantworten. Danach die Teilnahmebestätigung mit den KI-Regeln aushändigen und unterschreiben lassen. Teilnahme in der Dokumentation eintragen. Termin für die Auffrischung nennen.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image" Target="../media/image-1004-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el">
    <p:bg>
      <p:bgPr>
        <a:solidFill>
          <a:srgbClr val="1D1E1C"/>
        </a:solidFill>
      </p:bgPr>
    </p:bg>
    <p:spTree>
      <p:nvGrpSpPr>
        <p:cNvPr id="1" name=""/>
        <p:cNvGrpSpPr/>
        <p:nvPr/>
      </p:nvGrpSpPr>
      <p:grpSpPr>
        <a:xfrm>
          <a:off x="0" y="0"/>
          <a:ext cx="0" cy="0"/>
          <a:chOff x="0" y="0"/>
          <a:chExt cx="0" cy="0"/>
        </a:xfrm>
      </p:grpSpPr>
      <p:pic>
        <p:nvPicPr>
          <p:cNvPr id="2" name="Image 0" descr="/Users/reneherzer/Nextcloud/basebox/Marketing-PR-Branding/Website/public/assets/basebox-logo-white.png">    </p:cNvPr>
          <p:cNvPicPr>
            <a:picLocks noChangeAspect="1"/>
          </p:cNvPicPr>
          <p:nvPr/>
        </p:nvPicPr>
        <p:blipFill>
          <a:blip r:embed="rId1"/>
          <a:stretch>
            <a:fillRect/>
          </a:stretch>
        </p:blipFill>
        <p:spPr>
          <a:xfrm>
            <a:off x="548640" y="4526280"/>
            <a:ext cx="960120" cy="182880"/>
          </a:xfrm>
          <a:prstGeom prst="rect">
            <a:avLst/>
          </a:prstGeom>
        </p:spPr>
      </p:pic>
      <p:sp>
        <p:nvSpPr>
          <p:cNvPr id="3" name="Text 0"/>
          <p:cNvSpPr txBox="1"/>
          <p:nvPr/>
        </p:nvSpPr>
        <p:spPr>
          <a:xfrm>
            <a:off x="3840480" y="4480560"/>
            <a:ext cx="4754880" cy="274320"/>
          </a:xfrm>
          <a:prstGeom prst="rect">
            <a:avLst/>
          </a:prstGeom>
          <a:noFill/>
          <a:ln/>
        </p:spPr>
        <p:txBody>
          <a:bodyPr wrap="square" rtlCol="0" anchor="ctr"/>
          <a:lstStyle/>
          <a:p>
            <a:pPr algn="r" indent="0" marL="0">
              <a:buNone/>
            </a:pPr>
            <a:r>
              <a:rPr lang="en-US" sz="900" dirty="0">
                <a:solidFill>
                  <a:srgbClr val="928C80"/>
                </a:solidFill>
              </a:rPr>
              <a:t>Vorlage: basebox · basebox.ai · unverbindlich, keine Rechtsberatung</a:t>
            </a:r>
            <a:endParaRPr lang="en-US" sz="900"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bschluss">
    <p:bg>
      <p:bgPr>
        <a:solidFill>
          <a:srgbClr val="1D1E1C"/>
        </a:solidFill>
      </p:bgPr>
    </p:bg>
    <p:spTree>
      <p:nvGrpSpPr>
        <p:cNvPr id="1" name=""/>
        <p:cNvGrpSpPr/>
        <p:nvPr/>
      </p:nvGrpSpPr>
      <p:grpSpPr>
        <a:xfrm>
          <a:off x="0" y="0"/>
          <a:ext cx="0" cy="0"/>
          <a:chOff x="0" y="0"/>
          <a:chExt cx="0" cy="0"/>
        </a:xfrm>
      </p:grpSpPr>
      <p:pic>
        <p:nvPicPr>
          <p:cNvPr id="2" name="Image 0" descr="/Users/reneherzer/Nextcloud/basebox/Marketing-PR-Branding/Website/public/assets/basebox-logo-white.png">    </p:cNvPr>
          <p:cNvPicPr>
            <a:picLocks noChangeAspect="1"/>
          </p:cNvPicPr>
          <p:nvPr/>
        </p:nvPicPr>
        <p:blipFill>
          <a:blip r:embed="rId1"/>
          <a:stretch>
            <a:fillRect/>
          </a:stretch>
        </p:blipFill>
        <p:spPr>
          <a:xfrm>
            <a:off x="548640" y="4526280"/>
            <a:ext cx="960120" cy="182880"/>
          </a:xfrm>
          <a:prstGeom prst="rect">
            <a:avLst/>
          </a:prstGeom>
        </p:spPr>
      </p:pic>
      <p:sp>
        <p:nvSpPr>
          <p:cNvPr id="3" name="Text 0"/>
          <p:cNvSpPr txBox="1"/>
          <p:nvPr/>
        </p:nvSpPr>
        <p:spPr>
          <a:xfrm>
            <a:off x="3840480" y="4480560"/>
            <a:ext cx="4754880" cy="274320"/>
          </a:xfrm>
          <a:prstGeom prst="rect">
            <a:avLst/>
          </a:prstGeom>
          <a:noFill/>
          <a:ln/>
        </p:spPr>
        <p:txBody>
          <a:bodyPr wrap="square" rtlCol="0" anchor="ctr"/>
          <a:lstStyle/>
          <a:p>
            <a:pPr algn="r" indent="0" marL="0">
              <a:buNone/>
            </a:pPr>
            <a:r>
              <a:rPr lang="en-US" sz="900" dirty="0">
                <a:solidFill>
                  <a:srgbClr val="928C80"/>
                </a:solidFill>
              </a:rPr>
              <a:t>Vorlage: basebox · basebox.ai · unverbindlich, keine Rechtsberatung</a:t>
            </a:r>
            <a:endParaRPr lang="en-US" sz="900"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Inhalt">
    <p:bg>
      <p:bgPr>
        <a:solidFill>
          <a:srgbClr val="FFFFFF"/>
        </a:solidFill>
      </p:bgPr>
    </p:bg>
    <p:spTree>
      <p:nvGrpSpPr>
        <p:cNvPr id="1" name=""/>
        <p:cNvGrpSpPr/>
        <p:nvPr/>
      </p:nvGrpSpPr>
      <p:grpSpPr>
        <a:xfrm>
          <a:off x="0" y="0"/>
          <a:ext cx="0" cy="0"/>
          <a:chOff x="0" y="0"/>
          <a:chExt cx="0" cy="0"/>
        </a:xfrm>
      </p:grpSpPr>
      <p:pic>
        <p:nvPicPr>
          <p:cNvPr id="2" name="Image 0" descr="/Users/reneherzer/Nextcloud/basebox/Marketing-PR-Branding/Website/public/assets/basebox-logo-dark.png">    </p:cNvPr>
          <p:cNvPicPr>
            <a:picLocks noChangeAspect="1"/>
          </p:cNvPicPr>
          <p:nvPr/>
        </p:nvPicPr>
        <p:blipFill>
          <a:blip r:embed="rId1"/>
          <a:stretch>
            <a:fillRect/>
          </a:stretch>
        </p:blipFill>
        <p:spPr>
          <a:xfrm>
            <a:off x="7178040" y="4764024"/>
            <a:ext cx="868680" cy="164592"/>
          </a:xfrm>
          <a:prstGeom prst="rect">
            <a:avLst/>
          </a:prstGeom>
        </p:spPr>
      </p:pic>
      <p:sp>
        <p:nvSpPr>
          <p:cNvPr id="3" name="Text 0"/>
          <p:cNvSpPr txBox="1"/>
          <p:nvPr/>
        </p:nvSpPr>
        <p:spPr>
          <a:xfrm>
            <a:off x="548640" y="4709160"/>
            <a:ext cx="5943600" cy="274320"/>
          </a:xfrm>
          <a:prstGeom prst="rect">
            <a:avLst/>
          </a:prstGeom>
          <a:noFill/>
          <a:ln/>
        </p:spPr>
        <p:txBody>
          <a:bodyPr wrap="square" lIns="0" tIns="0" rIns="0" bIns="0" rtlCol="0" anchor="ctr"/>
          <a:lstStyle/>
          <a:p>
            <a:pPr indent="0" marL="0">
              <a:buNone/>
            </a:pPr>
            <a:r>
              <a:rPr lang="en-US" sz="900" dirty="0">
                <a:solidFill>
                  <a:srgbClr val="928C80"/>
                </a:solidFill>
              </a:rPr>
              <a:t>Vorlage: basebox · basebox.ai · unverbindlich, keine Rechtsberatung</a:t>
            </a:r>
            <a:endParaRPr lang="en-US" sz="9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1004</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itel"/>
          <p:cNvSpPr txBox="1"/>
          <p:nvPr/>
        </p:nvSpPr>
        <p:spPr>
          <a:xfrm>
            <a:off x="548640" y="1005840"/>
            <a:ext cx="8046720" cy="1554480"/>
          </a:xfrm>
          <a:prstGeom prst="rect">
            <a:avLst/>
          </a:prstGeom>
          <a:noFill/>
          <a:ln/>
        </p:spPr>
        <p:txBody>
          <a:bodyPr wrap="square" lIns="0" tIns="0" rIns="0" bIns="0" rtlCol="0" anchor="b"/>
          <a:lstStyle/>
          <a:p>
            <a:pPr indent="0" marL="0">
              <a:buNone/>
            </a:pPr>
            <a:r>
              <a:rPr lang="en-US" sz="4000" b="1" dirty="0">
                <a:solidFill>
                  <a:srgbClr val="FFFFFF"/>
                </a:solidFill>
                <a:latin typeface="Cambria" pitchFamily="34" charset="0"/>
                <a:ea typeface="Cambria" pitchFamily="34" charset="-122"/>
                <a:cs typeface="Cambria" pitchFamily="34" charset="-120"/>
              </a:rPr>
              <a:t>KI sicher und verantwortungsvoll nutzen</a:t>
            </a:r>
            <a:endParaRPr lang="en-US" sz="4000" dirty="0"/>
          </a:p>
        </p:txBody>
      </p:sp>
      <p:sp>
        <p:nvSpPr>
          <p:cNvPr id="3" name="Text 1"/>
          <p:cNvSpPr txBox="1"/>
          <p:nvPr/>
        </p:nvSpPr>
        <p:spPr>
          <a:xfrm>
            <a:off x="548640" y="2743200"/>
            <a:ext cx="8046720" cy="1097280"/>
          </a:xfrm>
          <a:prstGeom prst="rect">
            <a:avLst/>
          </a:prstGeom>
          <a:noFill/>
          <a:ln/>
        </p:spPr>
        <p:txBody>
          <a:bodyPr wrap="square" lIns="0" tIns="0" rIns="0" bIns="0" rtlCol="0" anchor="t"/>
          <a:lstStyle/>
          <a:p>
            <a:pPr indent="0" marL="0">
              <a:buNone/>
            </a:pPr>
            <a:r>
              <a:rPr lang="en-US" sz="1600" dirty="0">
                <a:solidFill>
                  <a:srgbClr val="D9D5CC"/>
                </a:solidFill>
                <a:latin typeface="Calibri" pitchFamily="34" charset="0"/>
                <a:ea typeface="Calibri" pitchFamily="34" charset="-122"/>
                <a:cs typeface="Calibri" pitchFamily="34" charset="-120"/>
              </a:rPr>
              <a:t>Grundschulung KI-Kompetenz nach Art. 4 KI-Verordnung</a:t>
            </a:r>
            <a:endParaRPr lang="en-US" sz="1600" dirty="0"/>
          </a:p>
          <a:p>
            <a:pPr indent="0" marL="0">
              <a:buNone/>
            </a:pPr>
            <a:r>
              <a:rPr lang="en-US" sz="1400" dirty="0">
                <a:solidFill>
                  <a:srgbClr val="928C80"/>
                </a:solidFill>
                <a:latin typeface="Calibri" pitchFamily="34" charset="0"/>
                <a:ea typeface="Calibri" pitchFamily="34" charset="-122"/>
                <a:cs typeface="Calibri" pitchFamily="34" charset="-120"/>
              </a:rPr>
              <a:t>[Name Ihres Hauses] · [Datum] · [Name der Schulungsleitung]</a:t>
            </a:r>
            <a:endParaRPr lang="en-US" sz="16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Worum es heute geht</a:t>
            </a:r>
            <a:endParaRPr lang="en-US" sz="2800" dirty="0"/>
          </a:p>
        </p:txBody>
      </p:sp>
      <p:sp>
        <p:nvSpPr>
          <p:cNvPr id="4" name="Warum"/>
          <p:cNvSpPr/>
          <p:nvPr/>
        </p:nvSpPr>
        <p:spPr>
          <a:xfrm>
            <a:off x="548640" y="1188720"/>
            <a:ext cx="3291840" cy="3246120"/>
          </a:xfrm>
          <a:prstGeom prst="roundRect">
            <a:avLst>
              <a:gd name="adj" fmla="val 2254"/>
            </a:avLst>
          </a:prstGeom>
          <a:solidFill>
            <a:srgbClr val="F4F2EE"/>
          </a:solidFill>
          <a:ln w="12700">
            <a:solidFill>
              <a:srgbClr val="F4F2EE"/>
            </a:solidFill>
            <a:prstDash val="solid"/>
          </a:ln>
        </p:spPr>
      </p:sp>
      <p:sp>
        <p:nvSpPr>
          <p:cNvPr id="5" name="Text 2"/>
          <p:cNvSpPr txBox="1"/>
          <p:nvPr/>
        </p:nvSpPr>
        <p:spPr>
          <a:xfrm>
            <a:off x="777240" y="1371600"/>
            <a:ext cx="2834640" cy="365760"/>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Warum diese Schulung?</a:t>
            </a:r>
            <a:endParaRPr lang="en-US" sz="1600" dirty="0"/>
          </a:p>
        </p:txBody>
      </p:sp>
      <p:sp>
        <p:nvSpPr>
          <p:cNvPr id="6" name="Text 3"/>
          <p:cNvSpPr txBox="1"/>
          <p:nvPr/>
        </p:nvSpPr>
        <p:spPr>
          <a:xfrm>
            <a:off x="777240" y="1828800"/>
            <a:ext cx="2834640" cy="2377440"/>
          </a:xfrm>
          <a:prstGeom prst="rect">
            <a:avLst/>
          </a:prstGeom>
          <a:noFill/>
          <a:ln/>
        </p:spPr>
        <p:txBody>
          <a:bodyPr wrap="square" lIns="0" tIns="0" rIns="0" bIns="0" rtlCol="0" anchor="t"/>
          <a:lstStyle/>
          <a:p>
            <a:pPr indent="0" marL="0">
              <a:spcAft>
                <a:spcPts val="1000"/>
              </a:spcAft>
              <a:buNone/>
            </a:pPr>
            <a:r>
              <a:rPr lang="en-US" sz="1400" dirty="0">
                <a:solidFill>
                  <a:srgbClr val="524E47"/>
                </a:solidFill>
                <a:latin typeface="Calibri" pitchFamily="34" charset="0"/>
                <a:ea typeface="Calibri" pitchFamily="34" charset="-122"/>
                <a:cs typeface="Calibri" pitchFamily="34" charset="-120"/>
              </a:rPr>
              <a:t>Die EU-KI-Verordnung verlangt Maßnahmen, die die KI-Kompetenz aller fördern, die mit KI arbeiten (Art. 4).</a:t>
            </a:r>
            <a:endParaRPr lang="en-US" sz="1400" dirty="0"/>
          </a:p>
          <a:p>
            <a:pPr indent="0" marL="0">
              <a:buNone/>
            </a:pPr>
            <a:r>
              <a:rPr lang="en-US" sz="1400" b="1" dirty="0">
                <a:solidFill>
                  <a:srgbClr val="524E47"/>
                </a:solidFill>
                <a:latin typeface="Calibri" pitchFamily="34" charset="0"/>
                <a:ea typeface="Calibri" pitchFamily="34" charset="-122"/>
                <a:cs typeface="Calibri" pitchFamily="34" charset="-120"/>
              </a:rPr>
              <a:t>Ziel: KI sicher nutzen, Daten schützen, Fehler erkennen.</a:t>
            </a:r>
            <a:endParaRPr lang="en-US" sz="1400" dirty="0"/>
          </a:p>
        </p:txBody>
      </p:sp>
      <p:sp>
        <p:nvSpPr>
          <p:cNvPr id="7" name="Shape 4"/>
          <p:cNvSpPr/>
          <p:nvPr/>
        </p:nvSpPr>
        <p:spPr>
          <a:xfrm>
            <a:off x="4206240" y="1225296"/>
            <a:ext cx="384048" cy="384048"/>
          </a:xfrm>
          <a:prstGeom prst="ellipse">
            <a:avLst/>
          </a:prstGeom>
          <a:solidFill>
            <a:srgbClr val="3A7A49"/>
          </a:solidFill>
          <a:ln w="12700">
            <a:solidFill>
              <a:srgbClr val="3A7A49"/>
            </a:solidFill>
            <a:prstDash val="solid"/>
          </a:ln>
        </p:spPr>
      </p:sp>
      <p:sp>
        <p:nvSpPr>
          <p:cNvPr id="8" name="Text 5"/>
          <p:cNvSpPr txBox="1"/>
          <p:nvPr/>
        </p:nvSpPr>
        <p:spPr>
          <a:xfrm>
            <a:off x="4206240" y="122529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9" name="Text 6"/>
          <p:cNvSpPr txBox="1"/>
          <p:nvPr/>
        </p:nvSpPr>
        <p:spPr>
          <a:xfrm>
            <a:off x="4754880" y="124358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Was KI ist</a:t>
            </a:r>
            <a:endParaRPr lang="en-US" sz="1600" dirty="0"/>
          </a:p>
        </p:txBody>
      </p:sp>
      <p:sp>
        <p:nvSpPr>
          <p:cNvPr id="10" name="Shape 7"/>
          <p:cNvSpPr/>
          <p:nvPr/>
        </p:nvSpPr>
        <p:spPr>
          <a:xfrm>
            <a:off x="4206240" y="1773936"/>
            <a:ext cx="384048" cy="384048"/>
          </a:xfrm>
          <a:prstGeom prst="ellipse">
            <a:avLst/>
          </a:prstGeom>
          <a:solidFill>
            <a:srgbClr val="3A7A49"/>
          </a:solidFill>
          <a:ln w="12700">
            <a:solidFill>
              <a:srgbClr val="3A7A49"/>
            </a:solidFill>
            <a:prstDash val="solid"/>
          </a:ln>
        </p:spPr>
      </p:sp>
      <p:sp>
        <p:nvSpPr>
          <p:cNvPr id="11" name="Text 8"/>
          <p:cNvSpPr txBox="1"/>
          <p:nvPr/>
        </p:nvSpPr>
        <p:spPr>
          <a:xfrm>
            <a:off x="4206240" y="177393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2" name="Text 9"/>
          <p:cNvSpPr txBox="1"/>
          <p:nvPr/>
        </p:nvSpPr>
        <p:spPr>
          <a:xfrm>
            <a:off x="4754880" y="179222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Stärken und Grenzen</a:t>
            </a:r>
            <a:endParaRPr lang="en-US" sz="1600" dirty="0"/>
          </a:p>
        </p:txBody>
      </p:sp>
      <p:sp>
        <p:nvSpPr>
          <p:cNvPr id="13" name="Shape 10"/>
          <p:cNvSpPr/>
          <p:nvPr/>
        </p:nvSpPr>
        <p:spPr>
          <a:xfrm>
            <a:off x="4206240" y="2322576"/>
            <a:ext cx="384048" cy="384048"/>
          </a:xfrm>
          <a:prstGeom prst="ellipse">
            <a:avLst/>
          </a:prstGeom>
          <a:solidFill>
            <a:srgbClr val="3A7A49"/>
          </a:solidFill>
          <a:ln w="12700">
            <a:solidFill>
              <a:srgbClr val="3A7A49"/>
            </a:solidFill>
            <a:prstDash val="solid"/>
          </a:ln>
        </p:spPr>
      </p:sp>
      <p:sp>
        <p:nvSpPr>
          <p:cNvPr id="14" name="Text 11"/>
          <p:cNvSpPr txBox="1"/>
          <p:nvPr/>
        </p:nvSpPr>
        <p:spPr>
          <a:xfrm>
            <a:off x="4206240" y="232257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5" name="Text 12"/>
          <p:cNvSpPr txBox="1"/>
          <p:nvPr/>
        </p:nvSpPr>
        <p:spPr>
          <a:xfrm>
            <a:off x="4754880" y="234086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Daten und Vertraulichkeit</a:t>
            </a:r>
            <a:endParaRPr lang="en-US" sz="1600" dirty="0"/>
          </a:p>
        </p:txBody>
      </p:sp>
      <p:sp>
        <p:nvSpPr>
          <p:cNvPr id="16" name="Shape 13"/>
          <p:cNvSpPr/>
          <p:nvPr/>
        </p:nvSpPr>
        <p:spPr>
          <a:xfrm>
            <a:off x="4206240" y="2871216"/>
            <a:ext cx="384048" cy="384048"/>
          </a:xfrm>
          <a:prstGeom prst="ellipse">
            <a:avLst/>
          </a:prstGeom>
          <a:solidFill>
            <a:srgbClr val="3A7A49"/>
          </a:solidFill>
          <a:ln w="12700">
            <a:solidFill>
              <a:srgbClr val="3A7A49"/>
            </a:solidFill>
            <a:prstDash val="solid"/>
          </a:ln>
        </p:spPr>
      </p:sp>
      <p:sp>
        <p:nvSpPr>
          <p:cNvPr id="17" name="Text 14"/>
          <p:cNvSpPr txBox="1"/>
          <p:nvPr/>
        </p:nvSpPr>
        <p:spPr>
          <a:xfrm>
            <a:off x="4206240" y="287121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8" name="Text 15"/>
          <p:cNvSpPr txBox="1"/>
          <p:nvPr/>
        </p:nvSpPr>
        <p:spPr>
          <a:xfrm>
            <a:off x="4754880" y="288950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Veröffentlichen und Verantwortung</a:t>
            </a:r>
            <a:endParaRPr lang="en-US" sz="1600" dirty="0"/>
          </a:p>
        </p:txBody>
      </p:sp>
      <p:sp>
        <p:nvSpPr>
          <p:cNvPr id="19" name="Shape 16"/>
          <p:cNvSpPr/>
          <p:nvPr/>
        </p:nvSpPr>
        <p:spPr>
          <a:xfrm>
            <a:off x="4206240" y="3419856"/>
            <a:ext cx="384048" cy="384048"/>
          </a:xfrm>
          <a:prstGeom prst="ellipse">
            <a:avLst/>
          </a:prstGeom>
          <a:solidFill>
            <a:srgbClr val="3A7A49"/>
          </a:solidFill>
          <a:ln w="12700">
            <a:solidFill>
              <a:srgbClr val="3A7A49"/>
            </a:solidFill>
            <a:prstDash val="solid"/>
          </a:ln>
        </p:spPr>
      </p:sp>
      <p:sp>
        <p:nvSpPr>
          <p:cNvPr id="20" name="Text 17"/>
          <p:cNvSpPr txBox="1"/>
          <p:nvPr/>
        </p:nvSpPr>
        <p:spPr>
          <a:xfrm>
            <a:off x="4206240" y="341985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1" name="Text 18"/>
          <p:cNvSpPr txBox="1"/>
          <p:nvPr/>
        </p:nvSpPr>
        <p:spPr>
          <a:xfrm>
            <a:off x="4754880" y="343814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Gute Anweisungen</a:t>
            </a:r>
            <a:endParaRPr lang="en-US" sz="1600" dirty="0"/>
          </a:p>
        </p:txBody>
      </p:sp>
      <p:sp>
        <p:nvSpPr>
          <p:cNvPr id="22" name="Shape 19"/>
          <p:cNvSpPr/>
          <p:nvPr/>
        </p:nvSpPr>
        <p:spPr>
          <a:xfrm>
            <a:off x="4206240" y="3968496"/>
            <a:ext cx="384048" cy="384048"/>
          </a:xfrm>
          <a:prstGeom prst="ellipse">
            <a:avLst/>
          </a:prstGeom>
          <a:solidFill>
            <a:srgbClr val="3A7A49"/>
          </a:solidFill>
          <a:ln w="12700">
            <a:solidFill>
              <a:srgbClr val="3A7A49"/>
            </a:solidFill>
            <a:prstDash val="solid"/>
          </a:ln>
        </p:spPr>
      </p:sp>
      <p:sp>
        <p:nvSpPr>
          <p:cNvPr id="23" name="Text 20"/>
          <p:cNvSpPr txBox="1"/>
          <p:nvPr/>
        </p:nvSpPr>
        <p:spPr>
          <a:xfrm>
            <a:off x="4206240" y="3968496"/>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24" name="Text 21"/>
          <p:cNvSpPr txBox="1"/>
          <p:nvPr/>
        </p:nvSpPr>
        <p:spPr>
          <a:xfrm>
            <a:off x="4754880" y="3986784"/>
            <a:ext cx="3840480" cy="365760"/>
          </a:xfrm>
          <a:prstGeom prst="rect">
            <a:avLst/>
          </a:prstGeom>
          <a:noFill/>
          <a:ln/>
        </p:spPr>
        <p:txBody>
          <a:bodyPr wrap="square" lIns="0" tIns="0" rIns="0" bIns="0" rtlCol="0" anchor="ctr"/>
          <a:lstStyle/>
          <a:p>
            <a:pPr indent="0" marL="0">
              <a:buNone/>
            </a:pPr>
            <a:r>
              <a:rPr lang="en-US" sz="1600" dirty="0">
                <a:solidFill>
                  <a:srgbClr val="1D1E1C"/>
                </a:solidFill>
                <a:latin typeface="Calibri" pitchFamily="34" charset="0"/>
                <a:ea typeface="Calibri" pitchFamily="34" charset="-122"/>
                <a:cs typeface="Calibri" pitchFamily="34" charset="-120"/>
              </a:rPr>
              <a:t>Unsere Regeln und Übung</a:t>
            </a:r>
            <a:endParaRPr lang="en-US" sz="16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So arbeitet ein Sprachmodell</a:t>
            </a:r>
            <a:endParaRPr lang="en-US" sz="2800" dirty="0"/>
          </a:p>
        </p:txBody>
      </p:sp>
      <p:sp>
        <p:nvSpPr>
          <p:cNvPr id="4" name="Schritt 1"/>
          <p:cNvSpPr/>
          <p:nvPr/>
        </p:nvSpPr>
        <p:spPr>
          <a:xfrm>
            <a:off x="548640" y="1325880"/>
            <a:ext cx="2468880" cy="1417320"/>
          </a:xfrm>
          <a:prstGeom prst="roundRect">
            <a:avLst>
              <a:gd name="adj" fmla="val 5161"/>
            </a:avLst>
          </a:prstGeom>
          <a:solidFill>
            <a:srgbClr val="F4F2EE"/>
          </a:solidFill>
          <a:ln w="12700">
            <a:solidFill>
              <a:srgbClr val="F4F2EE"/>
            </a:solidFill>
            <a:prstDash val="solid"/>
          </a:ln>
        </p:spPr>
      </p:sp>
      <p:sp>
        <p:nvSpPr>
          <p:cNvPr id="5" name="Text 2"/>
          <p:cNvSpPr txBox="1"/>
          <p:nvPr/>
        </p:nvSpPr>
        <p:spPr>
          <a:xfrm>
            <a:off x="731520" y="1508760"/>
            <a:ext cx="2103120" cy="365760"/>
          </a:xfrm>
          <a:prstGeom prst="rect">
            <a:avLst/>
          </a:prstGeom>
          <a:noFill/>
          <a:ln/>
        </p:spPr>
        <p:txBody>
          <a:bodyPr wrap="square" lIns="0" tIns="0" rIns="0" bIns="0" rtlCol="0" anchor="t"/>
          <a:lstStyle/>
          <a:p>
            <a:pPr indent="0" marL="0">
              <a:buNone/>
            </a:pPr>
            <a:r>
              <a:rPr lang="en-US" sz="1700" b="1" dirty="0">
                <a:solidFill>
                  <a:srgbClr val="1D1E1C"/>
                </a:solidFill>
                <a:latin typeface="Calibri" pitchFamily="34" charset="0"/>
                <a:ea typeface="Calibri" pitchFamily="34" charset="-122"/>
                <a:cs typeface="Calibri" pitchFamily="34" charset="-120"/>
              </a:rPr>
              <a:t>Ihre Eingabe</a:t>
            </a:r>
            <a:endParaRPr lang="en-US" sz="1700" dirty="0"/>
          </a:p>
        </p:txBody>
      </p:sp>
      <p:sp>
        <p:nvSpPr>
          <p:cNvPr id="6" name="Text 3"/>
          <p:cNvSpPr txBox="1"/>
          <p:nvPr/>
        </p:nvSpPr>
        <p:spPr>
          <a:xfrm>
            <a:off x="731520" y="1920240"/>
            <a:ext cx="2103120" cy="73152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Frage, Text oder Dokument</a:t>
            </a:r>
            <a:endParaRPr lang="en-US" sz="1400" dirty="0"/>
          </a:p>
        </p:txBody>
      </p:sp>
      <p:sp>
        <p:nvSpPr>
          <p:cNvPr id="7" name="Shape 4"/>
          <p:cNvSpPr/>
          <p:nvPr/>
        </p:nvSpPr>
        <p:spPr>
          <a:xfrm>
            <a:off x="3063240" y="1892808"/>
            <a:ext cx="237744" cy="274320"/>
          </a:xfrm>
          <a:prstGeom prst="rightArrow">
            <a:avLst/>
          </a:prstGeom>
          <a:solidFill>
            <a:srgbClr val="928C80"/>
          </a:solidFill>
          <a:ln w="12700">
            <a:solidFill>
              <a:srgbClr val="928C80"/>
            </a:solidFill>
            <a:prstDash val="solid"/>
          </a:ln>
        </p:spPr>
      </p:sp>
      <p:sp>
        <p:nvSpPr>
          <p:cNvPr id="8" name="Schritt 2"/>
          <p:cNvSpPr/>
          <p:nvPr/>
        </p:nvSpPr>
        <p:spPr>
          <a:xfrm>
            <a:off x="3337560" y="1325880"/>
            <a:ext cx="2468880" cy="1417320"/>
          </a:xfrm>
          <a:prstGeom prst="roundRect">
            <a:avLst>
              <a:gd name="adj" fmla="val 5161"/>
            </a:avLst>
          </a:prstGeom>
          <a:solidFill>
            <a:srgbClr val="1D1E1C"/>
          </a:solidFill>
          <a:ln w="12700">
            <a:solidFill>
              <a:srgbClr val="1D1E1C"/>
            </a:solidFill>
            <a:prstDash val="solid"/>
          </a:ln>
        </p:spPr>
      </p:sp>
      <p:sp>
        <p:nvSpPr>
          <p:cNvPr id="9" name="Text 6"/>
          <p:cNvSpPr txBox="1"/>
          <p:nvPr/>
        </p:nvSpPr>
        <p:spPr>
          <a:xfrm>
            <a:off x="3520440" y="1508760"/>
            <a:ext cx="2103120" cy="365760"/>
          </a:xfrm>
          <a:prstGeom prst="rect">
            <a:avLst/>
          </a:prstGeom>
          <a:noFill/>
          <a:ln/>
        </p:spPr>
        <p:txBody>
          <a:bodyPr wrap="square" lIns="0" tIns="0" rIns="0" bIns="0" rtlCol="0" anchor="t"/>
          <a:lstStyle/>
          <a:p>
            <a:pPr indent="0" marL="0">
              <a:buNone/>
            </a:pPr>
            <a:r>
              <a:rPr lang="en-US" sz="1700" b="1" dirty="0">
                <a:solidFill>
                  <a:srgbClr val="FFFFFF"/>
                </a:solidFill>
                <a:latin typeface="Calibri" pitchFamily="34" charset="0"/>
                <a:ea typeface="Calibri" pitchFamily="34" charset="-122"/>
                <a:cs typeface="Calibri" pitchFamily="34" charset="-120"/>
              </a:rPr>
              <a:t>Das Modell rechnet</a:t>
            </a:r>
            <a:endParaRPr lang="en-US" sz="1700" dirty="0"/>
          </a:p>
        </p:txBody>
      </p:sp>
      <p:sp>
        <p:nvSpPr>
          <p:cNvPr id="10" name="Text 7"/>
          <p:cNvSpPr txBox="1"/>
          <p:nvPr/>
        </p:nvSpPr>
        <p:spPr>
          <a:xfrm>
            <a:off x="3520440" y="1920240"/>
            <a:ext cx="2103120" cy="731520"/>
          </a:xfrm>
          <a:prstGeom prst="rect">
            <a:avLst/>
          </a:prstGeom>
          <a:noFill/>
          <a:ln/>
        </p:spPr>
        <p:txBody>
          <a:bodyPr wrap="square" lIns="0" tIns="0" rIns="0" bIns="0" rtlCol="0" anchor="t"/>
          <a:lstStyle/>
          <a:p>
            <a:pPr indent="0" marL="0">
              <a:buNone/>
            </a:pPr>
            <a:r>
              <a:rPr lang="en-US" sz="1400" dirty="0">
                <a:solidFill>
                  <a:srgbClr val="D9D5CC"/>
                </a:solidFill>
                <a:latin typeface="Calibri" pitchFamily="34" charset="0"/>
                <a:ea typeface="Calibri" pitchFamily="34" charset="-122"/>
                <a:cs typeface="Calibri" pitchFamily="34" charset="-120"/>
              </a:rPr>
              <a:t>wahrscheinlichste Fortsetzung, Wort für Wort</a:t>
            </a:r>
            <a:endParaRPr lang="en-US" sz="1400" dirty="0"/>
          </a:p>
        </p:txBody>
      </p:sp>
      <p:sp>
        <p:nvSpPr>
          <p:cNvPr id="11" name="Shape 8"/>
          <p:cNvSpPr/>
          <p:nvPr/>
        </p:nvSpPr>
        <p:spPr>
          <a:xfrm>
            <a:off x="5852160" y="1892808"/>
            <a:ext cx="237744" cy="274320"/>
          </a:xfrm>
          <a:prstGeom prst="rightArrow">
            <a:avLst/>
          </a:prstGeom>
          <a:solidFill>
            <a:srgbClr val="928C80"/>
          </a:solidFill>
          <a:ln w="12700">
            <a:solidFill>
              <a:srgbClr val="928C80"/>
            </a:solidFill>
            <a:prstDash val="solid"/>
          </a:ln>
        </p:spPr>
      </p:sp>
      <p:sp>
        <p:nvSpPr>
          <p:cNvPr id="12" name="Schritt 3"/>
          <p:cNvSpPr/>
          <p:nvPr/>
        </p:nvSpPr>
        <p:spPr>
          <a:xfrm>
            <a:off x="6126480" y="1325880"/>
            <a:ext cx="2468880" cy="1417320"/>
          </a:xfrm>
          <a:prstGeom prst="roundRect">
            <a:avLst>
              <a:gd name="adj" fmla="val 5161"/>
            </a:avLst>
          </a:prstGeom>
          <a:solidFill>
            <a:srgbClr val="F4F2EE"/>
          </a:solidFill>
          <a:ln w="12700">
            <a:solidFill>
              <a:srgbClr val="F4F2EE"/>
            </a:solidFill>
            <a:prstDash val="solid"/>
          </a:ln>
        </p:spPr>
      </p:sp>
      <p:sp>
        <p:nvSpPr>
          <p:cNvPr id="13" name="Text 10"/>
          <p:cNvSpPr txBox="1"/>
          <p:nvPr/>
        </p:nvSpPr>
        <p:spPr>
          <a:xfrm>
            <a:off x="6309360" y="1508760"/>
            <a:ext cx="2103120" cy="365760"/>
          </a:xfrm>
          <a:prstGeom prst="rect">
            <a:avLst/>
          </a:prstGeom>
          <a:noFill/>
          <a:ln/>
        </p:spPr>
        <p:txBody>
          <a:bodyPr wrap="square" lIns="0" tIns="0" rIns="0" bIns="0" rtlCol="0" anchor="t"/>
          <a:lstStyle/>
          <a:p>
            <a:pPr indent="0" marL="0">
              <a:buNone/>
            </a:pPr>
            <a:r>
              <a:rPr lang="en-US" sz="1700" b="1" dirty="0">
                <a:solidFill>
                  <a:srgbClr val="1D1E1C"/>
                </a:solidFill>
                <a:latin typeface="Calibri" pitchFamily="34" charset="0"/>
                <a:ea typeface="Calibri" pitchFamily="34" charset="-122"/>
                <a:cs typeface="Calibri" pitchFamily="34" charset="-120"/>
              </a:rPr>
              <a:t>Ergebnis</a:t>
            </a:r>
            <a:endParaRPr lang="en-US" sz="1700" dirty="0"/>
          </a:p>
        </p:txBody>
      </p:sp>
      <p:sp>
        <p:nvSpPr>
          <p:cNvPr id="14" name="Text 11"/>
          <p:cNvSpPr txBox="1"/>
          <p:nvPr/>
        </p:nvSpPr>
        <p:spPr>
          <a:xfrm>
            <a:off x="6309360" y="1920240"/>
            <a:ext cx="2103120" cy="73152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ein Text, der plausibel klingt</a:t>
            </a:r>
            <a:endParaRPr lang="en-US" sz="1400" dirty="0"/>
          </a:p>
        </p:txBody>
      </p:sp>
      <p:sp>
        <p:nvSpPr>
          <p:cNvPr id="15" name="Merksatz"/>
          <p:cNvSpPr/>
          <p:nvPr/>
        </p:nvSpPr>
        <p:spPr>
          <a:xfrm>
            <a:off x="548640" y="3108960"/>
            <a:ext cx="8046720" cy="1188720"/>
          </a:xfrm>
          <a:prstGeom prst="roundRect">
            <a:avLst>
              <a:gd name="adj" fmla="val 6154"/>
            </a:avLst>
          </a:prstGeom>
          <a:solidFill>
            <a:srgbClr val="E9F4EC"/>
          </a:solidFill>
          <a:ln w="12700">
            <a:solidFill>
              <a:srgbClr val="E9F4EC"/>
            </a:solidFill>
            <a:prstDash val="solid"/>
          </a:ln>
        </p:spPr>
      </p:sp>
      <p:sp>
        <p:nvSpPr>
          <p:cNvPr id="16" name="Text 13"/>
          <p:cNvSpPr txBox="1"/>
          <p:nvPr/>
        </p:nvSpPr>
        <p:spPr>
          <a:xfrm>
            <a:off x="777240" y="3310128"/>
            <a:ext cx="7589520" cy="822960"/>
          </a:xfrm>
          <a:prstGeom prst="rect">
            <a:avLst/>
          </a:prstGeom>
          <a:noFill/>
          <a:ln/>
        </p:spPr>
        <p:txBody>
          <a:bodyPr wrap="square" lIns="0" tIns="0" rIns="0" bIns="0" rtlCol="0" anchor="ctr"/>
          <a:lstStyle/>
          <a:p>
            <a:pPr indent="0" marL="0">
              <a:buNone/>
            </a:pPr>
            <a:r>
              <a:rPr lang="en-US" sz="1600" b="1" dirty="0">
                <a:solidFill>
                  <a:srgbClr val="3A7A49"/>
                </a:solidFill>
                <a:latin typeface="Calibri" pitchFamily="34" charset="0"/>
                <a:ea typeface="Calibri" pitchFamily="34" charset="-122"/>
                <a:cs typeface="Calibri" pitchFamily="34" charset="-120"/>
              </a:rPr>
              <a:t>Merksatz: </a:t>
            </a:r>
            <a:pPr indent="0" marL="0">
              <a:buNone/>
            </a:pPr>
            <a:r>
              <a:rPr lang="en-US" sz="1600" dirty="0">
                <a:solidFill>
                  <a:srgbClr val="1D1E1C"/>
                </a:solidFill>
                <a:latin typeface="Calibri" pitchFamily="34" charset="0"/>
                <a:ea typeface="Calibri" pitchFamily="34" charset="-122"/>
                <a:cs typeface="Calibri" pitchFamily="34" charset="-120"/>
              </a:rPr>
              <a:t>Die KI rechnet mit Wahrscheinlichkeiten. Sie weiß nichts im menschlichen Sinn und prüft nicht von selbst, ob etwas stimmt.</a:t>
            </a:r>
            <a:endParaRPr lang="en-US" sz="16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Was KI gut kann und was nicht</a:t>
            </a:r>
            <a:endParaRPr lang="en-US" sz="2800" dirty="0"/>
          </a:p>
        </p:txBody>
      </p:sp>
      <p:sp>
        <p:nvSpPr>
          <p:cNvPr id="4" name="Gut geeignet"/>
          <p:cNvSpPr/>
          <p:nvPr/>
        </p:nvSpPr>
        <p:spPr>
          <a:xfrm>
            <a:off x="548640" y="1188720"/>
            <a:ext cx="3886200" cy="3200400"/>
          </a:xfrm>
          <a:prstGeom prst="roundRect">
            <a:avLst>
              <a:gd name="adj" fmla="val 2286"/>
            </a:avLst>
          </a:prstGeom>
          <a:solidFill>
            <a:srgbClr val="E9F4EC"/>
          </a:solidFill>
          <a:ln w="12700">
            <a:solidFill>
              <a:srgbClr val="E9F4EC"/>
            </a:solidFill>
            <a:prstDash val="solid"/>
          </a:ln>
        </p:spPr>
      </p:sp>
      <p:sp>
        <p:nvSpPr>
          <p:cNvPr id="5" name="Text 2"/>
          <p:cNvSpPr txBox="1"/>
          <p:nvPr/>
        </p:nvSpPr>
        <p:spPr>
          <a:xfrm>
            <a:off x="777240" y="1371600"/>
            <a:ext cx="3474720" cy="365760"/>
          </a:xfrm>
          <a:prstGeom prst="rect">
            <a:avLst/>
          </a:prstGeom>
          <a:noFill/>
          <a:ln/>
        </p:spPr>
        <p:txBody>
          <a:bodyPr wrap="square" lIns="0" tIns="0" rIns="0" bIns="0" rtlCol="0" anchor="t"/>
          <a:lstStyle/>
          <a:p>
            <a:pPr indent="0" marL="0">
              <a:buNone/>
            </a:pPr>
            <a:r>
              <a:rPr lang="en-US" sz="1700" b="1" dirty="0">
                <a:solidFill>
                  <a:srgbClr val="3A7A49"/>
                </a:solidFill>
                <a:latin typeface="Calibri" pitchFamily="34" charset="0"/>
                <a:ea typeface="Calibri" pitchFamily="34" charset="-122"/>
                <a:cs typeface="Calibri" pitchFamily="34" charset="-120"/>
              </a:rPr>
              <a:t>Gut geeignet</a:t>
            </a:r>
            <a:endParaRPr lang="en-US" sz="1700" dirty="0"/>
          </a:p>
        </p:txBody>
      </p:sp>
      <p:sp>
        <p:nvSpPr>
          <p:cNvPr id="6" name="Text 3"/>
          <p:cNvSpPr txBox="1"/>
          <p:nvPr/>
        </p:nvSpPr>
        <p:spPr>
          <a:xfrm>
            <a:off x="777240" y="1828800"/>
            <a:ext cx="3474720" cy="246888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Entwürfe für Briefe, E-Mails und Berichte</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Lange Texte zusammenfassen</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In freigegebenen Dokumenten suchen</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Formulieren, übersetzen, vereinfachen</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Ideen und Gliederungen sammeln</a:t>
            </a:r>
            <a:endParaRPr lang="en-US" sz="1500" dirty="0"/>
          </a:p>
        </p:txBody>
      </p:sp>
      <p:sp>
        <p:nvSpPr>
          <p:cNvPr id="7" name="Vorsicht"/>
          <p:cNvSpPr/>
          <p:nvPr/>
        </p:nvSpPr>
        <p:spPr>
          <a:xfrm>
            <a:off x="4709160" y="1188720"/>
            <a:ext cx="3886200" cy="3200400"/>
          </a:xfrm>
          <a:prstGeom prst="roundRect">
            <a:avLst>
              <a:gd name="adj" fmla="val 2286"/>
            </a:avLst>
          </a:prstGeom>
          <a:solidFill>
            <a:srgbClr val="FCEBE9"/>
          </a:solidFill>
          <a:ln w="12700">
            <a:solidFill>
              <a:srgbClr val="FCEBE9"/>
            </a:solidFill>
            <a:prstDash val="solid"/>
          </a:ln>
        </p:spPr>
      </p:sp>
      <p:sp>
        <p:nvSpPr>
          <p:cNvPr id="8" name="Text 5"/>
          <p:cNvSpPr txBox="1"/>
          <p:nvPr/>
        </p:nvSpPr>
        <p:spPr>
          <a:xfrm>
            <a:off x="4937760" y="1371600"/>
            <a:ext cx="3474720" cy="365760"/>
          </a:xfrm>
          <a:prstGeom prst="rect">
            <a:avLst/>
          </a:prstGeom>
          <a:noFill/>
          <a:ln/>
        </p:spPr>
        <p:txBody>
          <a:bodyPr wrap="square" lIns="0" tIns="0" rIns="0" bIns="0" rtlCol="0" anchor="t"/>
          <a:lstStyle/>
          <a:p>
            <a:pPr indent="0" marL="0">
              <a:buNone/>
            </a:pPr>
            <a:r>
              <a:rPr lang="en-US" sz="1700" b="1" dirty="0">
                <a:solidFill>
                  <a:srgbClr val="D92D20"/>
                </a:solidFill>
                <a:latin typeface="Calibri" pitchFamily="34" charset="0"/>
                <a:ea typeface="Calibri" pitchFamily="34" charset="-122"/>
                <a:cs typeface="Calibri" pitchFamily="34" charset="-120"/>
              </a:rPr>
              <a:t>Vorsicht</a:t>
            </a:r>
            <a:endParaRPr lang="en-US" sz="1700" dirty="0"/>
          </a:p>
        </p:txBody>
      </p:sp>
      <p:sp>
        <p:nvSpPr>
          <p:cNvPr id="9" name="Text 6"/>
          <p:cNvSpPr txBox="1"/>
          <p:nvPr/>
        </p:nvSpPr>
        <p:spPr>
          <a:xfrm>
            <a:off x="4937760" y="1828800"/>
            <a:ext cx="3474720" cy="2468880"/>
          </a:xfrm>
          <a:prstGeom prst="rect">
            <a:avLst/>
          </a:prstGeom>
          <a:noFill/>
          <a:ln/>
        </p:spPr>
        <p:txBody>
          <a:bodyPr wrap="square" lIns="0" tIns="0" rIns="0" bIns="0" rtlCol="0" anchor="t"/>
          <a:lstStyle/>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Fakten, Zahlen, Paragraphen ohne Quelle</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Aktuelle Ereignisse</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Rechnen und genaue Zählungen</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Entscheidungen über Menschen</a:t>
            </a:r>
            <a:endParaRPr lang="en-US" sz="1500" dirty="0"/>
          </a:p>
          <a:p>
            <a:pPr marL="342900" indent="-342900">
              <a:spcAft>
                <a:spcPts val="800"/>
              </a:spcAft>
              <a:buSzPct val="100000"/>
              <a:buChar char="•"/>
            </a:pPr>
            <a:r>
              <a:rPr lang="en-US" sz="1500" dirty="0">
                <a:solidFill>
                  <a:srgbClr val="1D1E1C"/>
                </a:solidFill>
                <a:latin typeface="Calibri" pitchFamily="34" charset="0"/>
                <a:ea typeface="Calibri" pitchFamily="34" charset="-122"/>
                <a:cs typeface="Calibri" pitchFamily="34" charset="-120"/>
              </a:rPr>
              <a:t>Alles, was niemand mehr prüft</a:t>
            </a:r>
            <a:endParaRPr lang="en-US" sz="15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Erfundene Angaben erkennen</a:t>
            </a:r>
            <a:endParaRPr lang="en-US" sz="2800" dirty="0"/>
          </a:p>
        </p:txBody>
      </p:sp>
      <p:sp>
        <p:nvSpPr>
          <p:cNvPr id="4" name="Merksatz"/>
          <p:cNvSpPr/>
          <p:nvPr/>
        </p:nvSpPr>
        <p:spPr>
          <a:xfrm>
            <a:off x="548640" y="1188720"/>
            <a:ext cx="3566160" cy="3200400"/>
          </a:xfrm>
          <a:prstGeom prst="roundRect">
            <a:avLst>
              <a:gd name="adj" fmla="val 2286"/>
            </a:avLst>
          </a:prstGeom>
          <a:solidFill>
            <a:srgbClr val="1D1E1C"/>
          </a:solidFill>
          <a:ln w="12700">
            <a:solidFill>
              <a:srgbClr val="1D1E1C"/>
            </a:solidFill>
            <a:prstDash val="solid"/>
          </a:ln>
        </p:spPr>
      </p:sp>
      <p:sp>
        <p:nvSpPr>
          <p:cNvPr id="5" name="Text 2"/>
          <p:cNvSpPr txBox="1"/>
          <p:nvPr/>
        </p:nvSpPr>
        <p:spPr>
          <a:xfrm>
            <a:off x="822960" y="1463040"/>
            <a:ext cx="3017520" cy="1828800"/>
          </a:xfrm>
          <a:prstGeom prst="rect">
            <a:avLst/>
          </a:prstGeom>
          <a:noFill/>
          <a:ln/>
        </p:spPr>
        <p:txBody>
          <a:bodyPr wrap="square" lIns="0" tIns="0" rIns="0" bIns="0" rtlCol="0" anchor="t"/>
          <a:lstStyle/>
          <a:p>
            <a:pPr indent="0" marL="0">
              <a:buNone/>
            </a:pPr>
            <a:r>
              <a:rPr lang="en-US" sz="2600" b="1" dirty="0">
                <a:solidFill>
                  <a:srgbClr val="FFFFFF"/>
                </a:solidFill>
                <a:latin typeface="Cambria" pitchFamily="34" charset="0"/>
                <a:ea typeface="Cambria" pitchFamily="34" charset="-122"/>
                <a:cs typeface="Cambria" pitchFamily="34" charset="-120"/>
              </a:rPr>
              <a:t>Klingt überzeugend heißt nicht: stimmt.</a:t>
            </a:r>
            <a:endParaRPr lang="en-US" sz="2600" dirty="0"/>
          </a:p>
        </p:txBody>
      </p:sp>
      <p:sp>
        <p:nvSpPr>
          <p:cNvPr id="6" name="Text 3"/>
          <p:cNvSpPr txBox="1"/>
          <p:nvPr/>
        </p:nvSpPr>
        <p:spPr>
          <a:xfrm>
            <a:off x="822960" y="3383280"/>
            <a:ext cx="3017520" cy="731520"/>
          </a:xfrm>
          <a:prstGeom prst="rect">
            <a:avLst/>
          </a:prstGeom>
          <a:noFill/>
          <a:ln/>
        </p:spPr>
        <p:txBody>
          <a:bodyPr wrap="square" lIns="0" tIns="0" rIns="0" bIns="0" rtlCol="0" anchor="t"/>
          <a:lstStyle/>
          <a:p>
            <a:pPr indent="0" marL="0">
              <a:buNone/>
            </a:pPr>
            <a:r>
              <a:rPr lang="en-US" sz="1400" dirty="0">
                <a:solidFill>
                  <a:srgbClr val="D9D5CC"/>
                </a:solidFill>
                <a:latin typeface="Calibri" pitchFamily="34" charset="0"/>
                <a:ea typeface="Calibri" pitchFamily="34" charset="-122"/>
                <a:cs typeface="Calibri" pitchFamily="34" charset="-120"/>
              </a:rPr>
              <a:t>Die KI formuliert sicher, auch wenn sie falsch liegt.</a:t>
            </a:r>
            <a:endParaRPr lang="en-US" sz="1400" dirty="0"/>
          </a:p>
        </p:txBody>
      </p:sp>
      <p:sp>
        <p:nvSpPr>
          <p:cNvPr id="7" name="Shape 4"/>
          <p:cNvSpPr/>
          <p:nvPr/>
        </p:nvSpPr>
        <p:spPr>
          <a:xfrm>
            <a:off x="4480560" y="1234440"/>
            <a:ext cx="457200" cy="457200"/>
          </a:xfrm>
          <a:prstGeom prst="ellipse">
            <a:avLst/>
          </a:prstGeom>
          <a:solidFill>
            <a:srgbClr val="3A7A49"/>
          </a:solidFill>
          <a:ln w="12700">
            <a:solidFill>
              <a:srgbClr val="3A7A49"/>
            </a:solidFill>
            <a:prstDash val="solid"/>
          </a:ln>
        </p:spPr>
      </p:sp>
      <p:sp>
        <p:nvSpPr>
          <p:cNvPr id="8" name="Text 5"/>
          <p:cNvSpPr txBox="1"/>
          <p:nvPr/>
        </p:nvSpPr>
        <p:spPr>
          <a:xfrm>
            <a:off x="4480560" y="123444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
            </a:r>
            <a:endParaRPr lang="en-US" sz="1600" dirty="0"/>
          </a:p>
        </p:txBody>
      </p:sp>
      <p:sp>
        <p:nvSpPr>
          <p:cNvPr id="9" name="Text 6"/>
          <p:cNvSpPr txBox="1"/>
          <p:nvPr/>
        </p:nvSpPr>
        <p:spPr>
          <a:xfrm>
            <a:off x="5120640" y="1234440"/>
            <a:ext cx="3474720" cy="365760"/>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Quelle öffnen</a:t>
            </a:r>
            <a:endParaRPr lang="en-US" sz="1600" dirty="0"/>
          </a:p>
        </p:txBody>
      </p:sp>
      <p:sp>
        <p:nvSpPr>
          <p:cNvPr id="10" name="Text 7"/>
          <p:cNvSpPr txBox="1"/>
          <p:nvPr/>
        </p:nvSpPr>
        <p:spPr>
          <a:xfrm>
            <a:off x="5120640" y="1600200"/>
            <a:ext cx="3474720" cy="54864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Zeigt das System eine Quelle, die Textstelle selbst lesen.</a:t>
            </a:r>
            <a:endParaRPr lang="en-US" sz="1400" dirty="0"/>
          </a:p>
        </p:txBody>
      </p:sp>
      <p:sp>
        <p:nvSpPr>
          <p:cNvPr id="11" name="Shape 8"/>
          <p:cNvSpPr/>
          <p:nvPr/>
        </p:nvSpPr>
        <p:spPr>
          <a:xfrm>
            <a:off x="4480560" y="2286000"/>
            <a:ext cx="457200" cy="457200"/>
          </a:xfrm>
          <a:prstGeom prst="ellipse">
            <a:avLst/>
          </a:prstGeom>
          <a:solidFill>
            <a:srgbClr val="3A7A49"/>
          </a:solidFill>
          <a:ln w="12700">
            <a:solidFill>
              <a:srgbClr val="3A7A49"/>
            </a:solidFill>
            <a:prstDash val="solid"/>
          </a:ln>
        </p:spPr>
      </p:sp>
      <p:sp>
        <p:nvSpPr>
          <p:cNvPr id="12" name="Text 9"/>
          <p:cNvSpPr txBox="1"/>
          <p:nvPr/>
        </p:nvSpPr>
        <p:spPr>
          <a:xfrm>
            <a:off x="4480560" y="228600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
            </a:r>
            <a:endParaRPr lang="en-US" sz="1600" dirty="0"/>
          </a:p>
        </p:txBody>
      </p:sp>
      <p:sp>
        <p:nvSpPr>
          <p:cNvPr id="13" name="Text 10"/>
          <p:cNvSpPr txBox="1"/>
          <p:nvPr/>
        </p:nvSpPr>
        <p:spPr>
          <a:xfrm>
            <a:off x="5120640" y="2286000"/>
            <a:ext cx="3474720" cy="365760"/>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Kritisches prüfen</a:t>
            </a:r>
            <a:endParaRPr lang="en-US" sz="1600" dirty="0"/>
          </a:p>
        </p:txBody>
      </p:sp>
      <p:sp>
        <p:nvSpPr>
          <p:cNvPr id="14" name="Text 11"/>
          <p:cNvSpPr txBox="1"/>
          <p:nvPr/>
        </p:nvSpPr>
        <p:spPr>
          <a:xfrm>
            <a:off x="5120640" y="2651760"/>
            <a:ext cx="3474720" cy="54864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Zahlen, Namen, Daten, Paragraphen, Dosierungen.</a:t>
            </a:r>
            <a:endParaRPr lang="en-US" sz="1400" dirty="0"/>
          </a:p>
        </p:txBody>
      </p:sp>
      <p:sp>
        <p:nvSpPr>
          <p:cNvPr id="15" name="Shape 12"/>
          <p:cNvSpPr/>
          <p:nvPr/>
        </p:nvSpPr>
        <p:spPr>
          <a:xfrm>
            <a:off x="4480560" y="3337560"/>
            <a:ext cx="457200" cy="457200"/>
          </a:xfrm>
          <a:prstGeom prst="ellipse">
            <a:avLst/>
          </a:prstGeom>
          <a:solidFill>
            <a:srgbClr val="3A7A49"/>
          </a:solidFill>
          <a:ln w="12700">
            <a:solidFill>
              <a:srgbClr val="3A7A49"/>
            </a:solidFill>
            <a:prstDash val="solid"/>
          </a:ln>
        </p:spPr>
      </p:sp>
      <p:sp>
        <p:nvSpPr>
          <p:cNvPr id="16" name="Text 13"/>
          <p:cNvSpPr txBox="1"/>
          <p:nvPr/>
        </p:nvSpPr>
        <p:spPr>
          <a:xfrm>
            <a:off x="4480560" y="3337560"/>
            <a:ext cx="457200" cy="457200"/>
          </a:xfrm>
          <a:prstGeom prst="rect">
            <a:avLst/>
          </a:prstGeom>
          <a:noFill/>
          <a:ln/>
        </p:spPr>
        <p:txBody>
          <a:bodyPr wrap="square" lIns="0" tIns="0" rIns="0" bIns="0" rtlCol="0" anchor="ctr"/>
          <a:lstStyle/>
          <a:p>
            <a:pPr algn="ctr" indent="0" marL="0">
              <a:buNone/>
            </a:pPr>
            <a:r>
              <a:rPr lang="en-US" sz="1600" b="1" dirty="0">
                <a:solidFill>
                  <a:srgbClr val="FFFFFF"/>
                </a:solidFill>
                <a:latin typeface="Calibri" pitchFamily="34" charset="0"/>
                <a:ea typeface="Calibri" pitchFamily="34" charset="-122"/>
                <a:cs typeface="Calibri" pitchFamily="34" charset="-120"/>
              </a:rPr>
              <a:t>✓</a:t>
            </a:r>
            <a:endParaRPr lang="en-US" sz="1600" dirty="0"/>
          </a:p>
        </p:txBody>
      </p:sp>
      <p:sp>
        <p:nvSpPr>
          <p:cNvPr id="17" name="Text 14"/>
          <p:cNvSpPr txBox="1"/>
          <p:nvPr/>
        </p:nvSpPr>
        <p:spPr>
          <a:xfrm>
            <a:off x="5120640" y="3337560"/>
            <a:ext cx="3474720" cy="365760"/>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Im Zweifel weglassen</a:t>
            </a:r>
            <a:endParaRPr lang="en-US" sz="1600" dirty="0"/>
          </a:p>
        </p:txBody>
      </p:sp>
      <p:sp>
        <p:nvSpPr>
          <p:cNvPr id="18" name="Text 15"/>
          <p:cNvSpPr txBox="1"/>
          <p:nvPr/>
        </p:nvSpPr>
        <p:spPr>
          <a:xfrm>
            <a:off x="5120640" y="3703320"/>
            <a:ext cx="3474720" cy="54864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Nicht prüfbar heißt: nicht verwenden.</a:t>
            </a:r>
            <a:endParaRPr lang="en-US" sz="14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Welche Daten in welches System dürfen</a:t>
            </a:r>
            <a:endParaRPr lang="en-US" sz="2800" dirty="0"/>
          </a:p>
        </p:txBody>
      </p:sp>
      <p:sp>
        <p:nvSpPr>
          <p:cNvPr id="4" name="Öffentlich"/>
          <p:cNvSpPr/>
          <p:nvPr/>
        </p:nvSpPr>
        <p:spPr>
          <a:xfrm>
            <a:off x="548640" y="1188720"/>
            <a:ext cx="2514600" cy="3200400"/>
          </a:xfrm>
          <a:prstGeom prst="roundRect">
            <a:avLst>
              <a:gd name="adj" fmla="val 2909"/>
            </a:avLst>
          </a:prstGeom>
          <a:solidFill>
            <a:srgbClr val="E9F4EC"/>
          </a:solidFill>
          <a:ln w="12700">
            <a:solidFill>
              <a:srgbClr val="E9F4EC"/>
            </a:solidFill>
            <a:prstDash val="solid"/>
          </a:ln>
        </p:spPr>
      </p:sp>
      <p:sp>
        <p:nvSpPr>
          <p:cNvPr id="5" name="Shape 2"/>
          <p:cNvSpPr/>
          <p:nvPr/>
        </p:nvSpPr>
        <p:spPr>
          <a:xfrm>
            <a:off x="777240" y="1371600"/>
            <a:ext cx="329184" cy="329184"/>
          </a:xfrm>
          <a:prstGeom prst="ellipse">
            <a:avLst/>
          </a:prstGeom>
          <a:solidFill>
            <a:srgbClr val="3A7A49"/>
          </a:solidFill>
          <a:ln w="12700">
            <a:solidFill>
              <a:srgbClr val="3A7A49"/>
            </a:solidFill>
            <a:prstDash val="solid"/>
          </a:ln>
        </p:spPr>
      </p:sp>
      <p:sp>
        <p:nvSpPr>
          <p:cNvPr id="6" name="Text 3"/>
          <p:cNvSpPr txBox="1"/>
          <p:nvPr/>
        </p:nvSpPr>
        <p:spPr>
          <a:xfrm>
            <a:off x="777240" y="1371600"/>
            <a:ext cx="329184" cy="329184"/>
          </a:xfrm>
          <a:prstGeom prst="rect">
            <a:avLst/>
          </a:prstGeom>
          <a:noFill/>
          <a:ln/>
        </p:spPr>
        <p:txBody>
          <a:bodyPr wrap="square" lIns="0" tIns="0" rIns="0" bIns="0" rtlCol="0" anchor="ctr"/>
          <a:lstStyle/>
          <a:p>
            <a:pPr algn="ctr" indent="0" marL="0">
              <a:buNone/>
            </a:pPr>
            <a:endParaRPr lang="en-US" sz="1400" dirty="0"/>
          </a:p>
        </p:txBody>
      </p:sp>
      <p:sp>
        <p:nvSpPr>
          <p:cNvPr id="7" name="Text 4"/>
          <p:cNvSpPr txBox="1"/>
          <p:nvPr/>
        </p:nvSpPr>
        <p:spPr>
          <a:xfrm>
            <a:off x="1234440" y="1371600"/>
            <a:ext cx="1737360" cy="329184"/>
          </a:xfrm>
          <a:prstGeom prst="rect">
            <a:avLst/>
          </a:prstGeom>
          <a:noFill/>
          <a:ln/>
        </p:spPr>
        <p:txBody>
          <a:bodyPr wrap="square" lIns="0" tIns="0" rIns="0" bIns="0" rtlCol="0" anchor="ctr"/>
          <a:lstStyle/>
          <a:p>
            <a:pPr indent="0" marL="0">
              <a:buNone/>
            </a:pPr>
            <a:r>
              <a:rPr lang="en-US" sz="1700" b="1" dirty="0">
                <a:solidFill>
                  <a:srgbClr val="3A7A49"/>
                </a:solidFill>
                <a:latin typeface="Calibri" pitchFamily="34" charset="0"/>
                <a:ea typeface="Calibri" pitchFamily="34" charset="-122"/>
                <a:cs typeface="Calibri" pitchFamily="34" charset="-120"/>
              </a:rPr>
              <a:t>Öffentlich</a:t>
            </a:r>
            <a:endParaRPr lang="en-US" sz="1700" dirty="0"/>
          </a:p>
        </p:txBody>
      </p:sp>
      <p:sp>
        <p:nvSpPr>
          <p:cNvPr id="8" name="Text 5"/>
          <p:cNvSpPr txBox="1"/>
          <p:nvPr/>
        </p:nvSpPr>
        <p:spPr>
          <a:xfrm>
            <a:off x="777240" y="1874520"/>
            <a:ext cx="2103120" cy="1280160"/>
          </a:xfrm>
          <a:prstGeom prst="rect">
            <a:avLst/>
          </a:prstGeom>
          <a:noFill/>
          <a:ln/>
        </p:spPr>
        <p:txBody>
          <a:bodyPr wrap="square" lIns="0" tIns="0" rIns="0" bIns="0" rtlCol="0" anchor="t"/>
          <a:lstStyle/>
          <a:p>
            <a:pPr indent="0" marL="0">
              <a:buNone/>
            </a:pPr>
            <a:r>
              <a:rPr lang="en-US" sz="1400" dirty="0">
                <a:solidFill>
                  <a:srgbClr val="1D1E1C"/>
                </a:solidFill>
                <a:latin typeface="Calibri" pitchFamily="34" charset="0"/>
                <a:ea typeface="Calibri" pitchFamily="34" charset="-122"/>
                <a:cs typeface="Calibri" pitchFamily="34" charset="-120"/>
              </a:rPr>
              <a:t>Veröffentlichte Informationen, allgemeine Fragen, Texte ohne Personenbezug</a:t>
            </a:r>
            <a:endParaRPr lang="en-US" sz="1400" dirty="0"/>
          </a:p>
        </p:txBody>
      </p:sp>
      <p:sp>
        <p:nvSpPr>
          <p:cNvPr id="9" name="Text 6"/>
          <p:cNvSpPr txBox="1"/>
          <p:nvPr/>
        </p:nvSpPr>
        <p:spPr>
          <a:xfrm>
            <a:off x="777240" y="3246120"/>
            <a:ext cx="2103120" cy="1005840"/>
          </a:xfrm>
          <a:prstGeom prst="rect">
            <a:avLst/>
          </a:prstGeom>
          <a:noFill/>
          <a:ln/>
        </p:spPr>
        <p:txBody>
          <a:bodyPr wrap="square" lIns="0" tIns="0" rIns="0" bIns="0" rtlCol="0" anchor="t"/>
          <a:lstStyle/>
          <a:p>
            <a:pPr indent="0" marL="0">
              <a:buNone/>
            </a:pPr>
            <a:r>
              <a:rPr lang="en-US" sz="1300" b="1" dirty="0">
                <a:solidFill>
                  <a:srgbClr val="524E47"/>
                </a:solidFill>
                <a:latin typeface="Calibri" pitchFamily="34" charset="0"/>
                <a:ea typeface="Calibri" pitchFamily="34" charset="-122"/>
                <a:cs typeface="Calibri" pitchFamily="34" charset="-120"/>
              </a:rPr>
              <a:t>Wohin? </a:t>
            </a:r>
            <a:pPr indent="0" marL="0">
              <a:buNone/>
            </a:pPr>
            <a:r>
              <a:rPr lang="en-US" sz="1300" dirty="0">
                <a:solidFill>
                  <a:srgbClr val="524E47"/>
                </a:solidFill>
                <a:latin typeface="Calibri" pitchFamily="34" charset="0"/>
                <a:ea typeface="Calibri" pitchFamily="34" charset="-122"/>
                <a:cs typeface="Calibri" pitchFamily="34" charset="-120"/>
              </a:rPr>
              <a:t>[alle freigegebenen KI-Systeme]</a:t>
            </a:r>
            <a:endParaRPr lang="en-US" sz="1300" dirty="0"/>
          </a:p>
        </p:txBody>
      </p:sp>
      <p:sp>
        <p:nvSpPr>
          <p:cNvPr id="10" name="Intern"/>
          <p:cNvSpPr/>
          <p:nvPr/>
        </p:nvSpPr>
        <p:spPr>
          <a:xfrm>
            <a:off x="3264408" y="1188720"/>
            <a:ext cx="2514600" cy="3200400"/>
          </a:xfrm>
          <a:prstGeom prst="roundRect">
            <a:avLst>
              <a:gd name="adj" fmla="val 2909"/>
            </a:avLst>
          </a:prstGeom>
          <a:solidFill>
            <a:srgbClr val="FBF3E2"/>
          </a:solidFill>
          <a:ln w="12700">
            <a:solidFill>
              <a:srgbClr val="FBF3E2"/>
            </a:solidFill>
            <a:prstDash val="solid"/>
          </a:ln>
        </p:spPr>
      </p:sp>
      <p:sp>
        <p:nvSpPr>
          <p:cNvPr id="11" name="Shape 8"/>
          <p:cNvSpPr/>
          <p:nvPr/>
        </p:nvSpPr>
        <p:spPr>
          <a:xfrm>
            <a:off x="3493008" y="1371600"/>
            <a:ext cx="329184" cy="329184"/>
          </a:xfrm>
          <a:prstGeom prst="ellipse">
            <a:avLst/>
          </a:prstGeom>
          <a:solidFill>
            <a:srgbClr val="B7791F"/>
          </a:solidFill>
          <a:ln w="12700">
            <a:solidFill>
              <a:srgbClr val="B7791F"/>
            </a:solidFill>
            <a:prstDash val="solid"/>
          </a:ln>
        </p:spPr>
      </p:sp>
      <p:sp>
        <p:nvSpPr>
          <p:cNvPr id="12" name="Text 9"/>
          <p:cNvSpPr txBox="1"/>
          <p:nvPr/>
        </p:nvSpPr>
        <p:spPr>
          <a:xfrm>
            <a:off x="3493008" y="1371600"/>
            <a:ext cx="329184" cy="329184"/>
          </a:xfrm>
          <a:prstGeom prst="rect">
            <a:avLst/>
          </a:prstGeom>
          <a:noFill/>
          <a:ln/>
        </p:spPr>
        <p:txBody>
          <a:bodyPr wrap="square" lIns="0" tIns="0" rIns="0" bIns="0" rtlCol="0" anchor="ctr"/>
          <a:lstStyle/>
          <a:p>
            <a:pPr algn="ctr" indent="0" marL="0">
              <a:buNone/>
            </a:pPr>
            <a:endParaRPr lang="en-US" sz="1400" dirty="0"/>
          </a:p>
        </p:txBody>
      </p:sp>
      <p:sp>
        <p:nvSpPr>
          <p:cNvPr id="13" name="Text 10"/>
          <p:cNvSpPr txBox="1"/>
          <p:nvPr/>
        </p:nvSpPr>
        <p:spPr>
          <a:xfrm>
            <a:off x="3950208" y="1371600"/>
            <a:ext cx="1737360" cy="329184"/>
          </a:xfrm>
          <a:prstGeom prst="rect">
            <a:avLst/>
          </a:prstGeom>
          <a:noFill/>
          <a:ln/>
        </p:spPr>
        <p:txBody>
          <a:bodyPr wrap="square" lIns="0" tIns="0" rIns="0" bIns="0" rtlCol="0" anchor="ctr"/>
          <a:lstStyle/>
          <a:p>
            <a:pPr indent="0" marL="0">
              <a:buNone/>
            </a:pPr>
            <a:r>
              <a:rPr lang="en-US" sz="1700" b="1" dirty="0">
                <a:solidFill>
                  <a:srgbClr val="B7791F"/>
                </a:solidFill>
                <a:latin typeface="Calibri" pitchFamily="34" charset="0"/>
                <a:ea typeface="Calibri" pitchFamily="34" charset="-122"/>
                <a:cs typeface="Calibri" pitchFamily="34" charset="-120"/>
              </a:rPr>
              <a:t>Intern</a:t>
            </a:r>
            <a:endParaRPr lang="en-US" sz="1700" dirty="0"/>
          </a:p>
        </p:txBody>
      </p:sp>
      <p:sp>
        <p:nvSpPr>
          <p:cNvPr id="14" name="Text 11"/>
          <p:cNvSpPr txBox="1"/>
          <p:nvPr/>
        </p:nvSpPr>
        <p:spPr>
          <a:xfrm>
            <a:off x="3493008" y="1874520"/>
            <a:ext cx="2103120" cy="1280160"/>
          </a:xfrm>
          <a:prstGeom prst="rect">
            <a:avLst/>
          </a:prstGeom>
          <a:noFill/>
          <a:ln/>
        </p:spPr>
        <p:txBody>
          <a:bodyPr wrap="square" lIns="0" tIns="0" rIns="0" bIns="0" rtlCol="0" anchor="t"/>
          <a:lstStyle/>
          <a:p>
            <a:pPr indent="0" marL="0">
              <a:buNone/>
            </a:pPr>
            <a:r>
              <a:rPr lang="en-US" sz="1400" dirty="0">
                <a:solidFill>
                  <a:srgbClr val="1D1E1C"/>
                </a:solidFill>
                <a:latin typeface="Calibri" pitchFamily="34" charset="0"/>
                <a:ea typeface="Calibri" pitchFamily="34" charset="-122"/>
                <a:cs typeface="Calibri" pitchFamily="34" charset="-120"/>
              </a:rPr>
              <a:t>Interne Dokumente, Abläufe, Entwürfe ohne besondere Daten</a:t>
            </a:r>
            <a:endParaRPr lang="en-US" sz="1400" dirty="0"/>
          </a:p>
        </p:txBody>
      </p:sp>
      <p:sp>
        <p:nvSpPr>
          <p:cNvPr id="15" name="Text 12"/>
          <p:cNvSpPr txBox="1"/>
          <p:nvPr/>
        </p:nvSpPr>
        <p:spPr>
          <a:xfrm>
            <a:off x="3493008" y="3246120"/>
            <a:ext cx="2103120" cy="1005840"/>
          </a:xfrm>
          <a:prstGeom prst="rect">
            <a:avLst/>
          </a:prstGeom>
          <a:noFill/>
          <a:ln/>
        </p:spPr>
        <p:txBody>
          <a:bodyPr wrap="square" lIns="0" tIns="0" rIns="0" bIns="0" rtlCol="0" anchor="t"/>
          <a:lstStyle/>
          <a:p>
            <a:pPr indent="0" marL="0">
              <a:buNone/>
            </a:pPr>
            <a:r>
              <a:rPr lang="en-US" sz="1300" b="1" dirty="0">
                <a:solidFill>
                  <a:srgbClr val="524E47"/>
                </a:solidFill>
                <a:latin typeface="Calibri" pitchFamily="34" charset="0"/>
                <a:ea typeface="Calibri" pitchFamily="34" charset="-122"/>
                <a:cs typeface="Calibri" pitchFamily="34" charset="-120"/>
              </a:rPr>
              <a:t>Wohin? </a:t>
            </a:r>
            <a:pPr indent="0" marL="0">
              <a:buNone/>
            </a:pPr>
            <a:r>
              <a:rPr lang="en-US" sz="1300" dirty="0">
                <a:solidFill>
                  <a:srgbClr val="524E47"/>
                </a:solidFill>
                <a:latin typeface="Calibri" pitchFamily="34" charset="0"/>
                <a:ea typeface="Calibri" pitchFamily="34" charset="-122"/>
                <a:cs typeface="Calibri" pitchFamily="34" charset="-120"/>
              </a:rPr>
              <a:t>[nur: Name der internen KI]</a:t>
            </a:r>
            <a:endParaRPr lang="en-US" sz="1300" dirty="0"/>
          </a:p>
        </p:txBody>
      </p:sp>
      <p:sp>
        <p:nvSpPr>
          <p:cNvPr id="16" name="Vertraulich"/>
          <p:cNvSpPr/>
          <p:nvPr/>
        </p:nvSpPr>
        <p:spPr>
          <a:xfrm>
            <a:off x="5980176" y="1188720"/>
            <a:ext cx="2514600" cy="3200400"/>
          </a:xfrm>
          <a:prstGeom prst="roundRect">
            <a:avLst>
              <a:gd name="adj" fmla="val 2909"/>
            </a:avLst>
          </a:prstGeom>
          <a:solidFill>
            <a:srgbClr val="FCEBE9"/>
          </a:solidFill>
          <a:ln w="12700">
            <a:solidFill>
              <a:srgbClr val="FCEBE9"/>
            </a:solidFill>
            <a:prstDash val="solid"/>
          </a:ln>
        </p:spPr>
      </p:sp>
      <p:sp>
        <p:nvSpPr>
          <p:cNvPr id="17" name="Shape 14"/>
          <p:cNvSpPr/>
          <p:nvPr/>
        </p:nvSpPr>
        <p:spPr>
          <a:xfrm>
            <a:off x="6208776" y="1371600"/>
            <a:ext cx="329184" cy="329184"/>
          </a:xfrm>
          <a:prstGeom prst="ellipse">
            <a:avLst/>
          </a:prstGeom>
          <a:solidFill>
            <a:srgbClr val="D92D20"/>
          </a:solidFill>
          <a:ln w="12700">
            <a:solidFill>
              <a:srgbClr val="D92D20"/>
            </a:solidFill>
            <a:prstDash val="solid"/>
          </a:ln>
        </p:spPr>
      </p:sp>
      <p:sp>
        <p:nvSpPr>
          <p:cNvPr id="18" name="Text 15"/>
          <p:cNvSpPr txBox="1"/>
          <p:nvPr/>
        </p:nvSpPr>
        <p:spPr>
          <a:xfrm>
            <a:off x="6208776" y="1371600"/>
            <a:ext cx="329184" cy="329184"/>
          </a:xfrm>
          <a:prstGeom prst="rect">
            <a:avLst/>
          </a:prstGeom>
          <a:noFill/>
          <a:ln/>
        </p:spPr>
        <p:txBody>
          <a:bodyPr wrap="square" lIns="0" tIns="0" rIns="0" bIns="0" rtlCol="0" anchor="ctr"/>
          <a:lstStyle/>
          <a:p>
            <a:pPr algn="ctr" indent="0" marL="0">
              <a:buNone/>
            </a:pPr>
            <a:endParaRPr lang="en-US" sz="1400" dirty="0"/>
          </a:p>
        </p:txBody>
      </p:sp>
      <p:sp>
        <p:nvSpPr>
          <p:cNvPr id="19" name="Text 16"/>
          <p:cNvSpPr txBox="1"/>
          <p:nvPr/>
        </p:nvSpPr>
        <p:spPr>
          <a:xfrm>
            <a:off x="6665976" y="1371600"/>
            <a:ext cx="1737360" cy="329184"/>
          </a:xfrm>
          <a:prstGeom prst="rect">
            <a:avLst/>
          </a:prstGeom>
          <a:noFill/>
          <a:ln/>
        </p:spPr>
        <p:txBody>
          <a:bodyPr wrap="square" lIns="0" tIns="0" rIns="0" bIns="0" rtlCol="0" anchor="ctr"/>
          <a:lstStyle/>
          <a:p>
            <a:pPr indent="0" marL="0">
              <a:buNone/>
            </a:pPr>
            <a:r>
              <a:rPr lang="en-US" sz="1700" b="1" dirty="0">
                <a:solidFill>
                  <a:srgbClr val="D92D20"/>
                </a:solidFill>
                <a:latin typeface="Calibri" pitchFamily="34" charset="0"/>
                <a:ea typeface="Calibri" pitchFamily="34" charset="-122"/>
                <a:cs typeface="Calibri" pitchFamily="34" charset="-120"/>
              </a:rPr>
              <a:t>Vertraulich</a:t>
            </a:r>
            <a:endParaRPr lang="en-US" sz="1700" dirty="0"/>
          </a:p>
        </p:txBody>
      </p:sp>
      <p:sp>
        <p:nvSpPr>
          <p:cNvPr id="20" name="Text 17"/>
          <p:cNvSpPr txBox="1"/>
          <p:nvPr/>
        </p:nvSpPr>
        <p:spPr>
          <a:xfrm>
            <a:off x="6208776" y="1874520"/>
            <a:ext cx="2103120" cy="1280160"/>
          </a:xfrm>
          <a:prstGeom prst="rect">
            <a:avLst/>
          </a:prstGeom>
          <a:noFill/>
          <a:ln/>
        </p:spPr>
        <p:txBody>
          <a:bodyPr wrap="square" lIns="0" tIns="0" rIns="0" bIns="0" rtlCol="0" anchor="t"/>
          <a:lstStyle/>
          <a:p>
            <a:pPr indent="0" marL="0">
              <a:buNone/>
            </a:pPr>
            <a:r>
              <a:rPr lang="en-US" sz="1400" dirty="0">
                <a:solidFill>
                  <a:srgbClr val="1D1E1C"/>
                </a:solidFill>
                <a:latin typeface="Calibri" pitchFamily="34" charset="0"/>
                <a:ea typeface="Calibri" pitchFamily="34" charset="-122"/>
                <a:cs typeface="Calibri" pitchFamily="34" charset="-120"/>
              </a:rPr>
              <a:t>Patienten-, Sozial- und Personaldaten, Berufs- und Geschäftsgeheimnisse</a:t>
            </a:r>
            <a:endParaRPr lang="en-US" sz="1400" dirty="0"/>
          </a:p>
        </p:txBody>
      </p:sp>
      <p:sp>
        <p:nvSpPr>
          <p:cNvPr id="21" name="Text 18"/>
          <p:cNvSpPr txBox="1"/>
          <p:nvPr/>
        </p:nvSpPr>
        <p:spPr>
          <a:xfrm>
            <a:off x="6208776" y="3246120"/>
            <a:ext cx="2103120" cy="1005840"/>
          </a:xfrm>
          <a:prstGeom prst="rect">
            <a:avLst/>
          </a:prstGeom>
          <a:noFill/>
          <a:ln/>
        </p:spPr>
        <p:txBody>
          <a:bodyPr wrap="square" lIns="0" tIns="0" rIns="0" bIns="0" rtlCol="0" anchor="t"/>
          <a:lstStyle/>
          <a:p>
            <a:pPr indent="0" marL="0">
              <a:buNone/>
            </a:pPr>
            <a:r>
              <a:rPr lang="en-US" sz="1300" b="1" dirty="0">
                <a:solidFill>
                  <a:srgbClr val="524E47"/>
                </a:solidFill>
                <a:latin typeface="Calibri" pitchFamily="34" charset="0"/>
                <a:ea typeface="Calibri" pitchFamily="34" charset="-122"/>
                <a:cs typeface="Calibri" pitchFamily="34" charset="-120"/>
              </a:rPr>
              <a:t>Wohin? </a:t>
            </a:r>
            <a:pPr indent="0" marL="0">
              <a:buNone/>
            </a:pPr>
            <a:r>
              <a:rPr lang="en-US" sz="1300" dirty="0">
                <a:solidFill>
                  <a:srgbClr val="524E47"/>
                </a:solidFill>
                <a:latin typeface="Calibri" pitchFamily="34" charset="0"/>
                <a:ea typeface="Calibri" pitchFamily="34" charset="-122"/>
                <a:cs typeface="Calibri" pitchFamily="34" charset="-120"/>
              </a:rPr>
              <a:t>[nur: System mit Freigabe dafür] · nie in öffentliche Chatbots</a:t>
            </a:r>
            <a:endParaRPr lang="en-US" sz="13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Bevor etwas das Haus verlässt</a:t>
            </a:r>
            <a:endParaRPr lang="en-US" sz="2800" dirty="0"/>
          </a:p>
        </p:txBody>
      </p:sp>
      <p:sp>
        <p:nvSpPr>
          <p:cNvPr id="4" name="Prüfen"/>
          <p:cNvSpPr/>
          <p:nvPr/>
        </p:nvSpPr>
        <p:spPr>
          <a:xfrm>
            <a:off x="548640" y="1188720"/>
            <a:ext cx="2514600" cy="2743200"/>
          </a:xfrm>
          <a:prstGeom prst="roundRect">
            <a:avLst>
              <a:gd name="adj" fmla="val 2909"/>
            </a:avLst>
          </a:prstGeom>
          <a:solidFill>
            <a:srgbClr val="F4F2EE"/>
          </a:solidFill>
          <a:ln w="12700">
            <a:solidFill>
              <a:srgbClr val="F4F2EE"/>
            </a:solidFill>
            <a:prstDash val="solid"/>
          </a:ln>
        </p:spPr>
      </p:sp>
      <p:sp>
        <p:nvSpPr>
          <p:cNvPr id="5" name="Shape 2"/>
          <p:cNvSpPr/>
          <p:nvPr/>
        </p:nvSpPr>
        <p:spPr>
          <a:xfrm>
            <a:off x="777240" y="1371600"/>
            <a:ext cx="457200" cy="457200"/>
          </a:xfrm>
          <a:prstGeom prst="ellipse">
            <a:avLst/>
          </a:prstGeom>
          <a:solidFill>
            <a:srgbClr val="1D1E1C"/>
          </a:solidFill>
          <a:ln w="12700">
            <a:solidFill>
              <a:srgbClr val="1D1E1C"/>
            </a:solidFill>
            <a:prstDash val="solid"/>
          </a:ln>
        </p:spPr>
      </p:sp>
      <p:sp>
        <p:nvSpPr>
          <p:cNvPr id="6" name="Text 3"/>
          <p:cNvSpPr txBox="1"/>
          <p:nvPr/>
        </p:nvSpPr>
        <p:spPr>
          <a:xfrm>
            <a:off x="777240" y="137160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4"/>
          <p:cNvSpPr txBox="1"/>
          <p:nvPr/>
        </p:nvSpPr>
        <p:spPr>
          <a:xfrm>
            <a:off x="777240" y="2011680"/>
            <a:ext cx="2103120" cy="365760"/>
          </a:xfrm>
          <a:prstGeom prst="rect">
            <a:avLst/>
          </a:prstGeom>
          <a:noFill/>
          <a:ln/>
        </p:spPr>
        <p:txBody>
          <a:bodyPr wrap="square" lIns="0" tIns="0" rIns="0" bIns="0" rtlCol="0" anchor="t"/>
          <a:lstStyle/>
          <a:p>
            <a:pPr indent="0" marL="0">
              <a:buNone/>
            </a:pPr>
            <a:r>
              <a:rPr lang="en-US" sz="1700" b="1" dirty="0">
                <a:solidFill>
                  <a:srgbClr val="1D1E1C"/>
                </a:solidFill>
                <a:latin typeface="Calibri" pitchFamily="34" charset="0"/>
                <a:ea typeface="Calibri" pitchFamily="34" charset="-122"/>
                <a:cs typeface="Calibri" pitchFamily="34" charset="-120"/>
              </a:rPr>
              <a:t>Prüfen</a:t>
            </a:r>
            <a:endParaRPr lang="en-US" sz="1700" dirty="0"/>
          </a:p>
        </p:txBody>
      </p:sp>
      <p:sp>
        <p:nvSpPr>
          <p:cNvPr id="8" name="Text 5"/>
          <p:cNvSpPr txBox="1"/>
          <p:nvPr/>
        </p:nvSpPr>
        <p:spPr>
          <a:xfrm>
            <a:off x="777240" y="2423160"/>
            <a:ext cx="2103120" cy="137160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Inhalt, Ton und Fakten liest ein Mensch, bevor es verschickt oder veröffentlicht wird.</a:t>
            </a:r>
            <a:endParaRPr lang="en-US" sz="1400" dirty="0"/>
          </a:p>
        </p:txBody>
      </p:sp>
      <p:sp>
        <p:nvSpPr>
          <p:cNvPr id="9" name="Rechte anderer"/>
          <p:cNvSpPr/>
          <p:nvPr/>
        </p:nvSpPr>
        <p:spPr>
          <a:xfrm>
            <a:off x="3264408" y="1188720"/>
            <a:ext cx="2514600" cy="2743200"/>
          </a:xfrm>
          <a:prstGeom prst="roundRect">
            <a:avLst>
              <a:gd name="adj" fmla="val 2909"/>
            </a:avLst>
          </a:prstGeom>
          <a:solidFill>
            <a:srgbClr val="F4F2EE"/>
          </a:solidFill>
          <a:ln w="12700">
            <a:solidFill>
              <a:srgbClr val="F4F2EE"/>
            </a:solidFill>
            <a:prstDash val="solid"/>
          </a:ln>
        </p:spPr>
      </p:sp>
      <p:sp>
        <p:nvSpPr>
          <p:cNvPr id="10" name="Shape 7"/>
          <p:cNvSpPr/>
          <p:nvPr/>
        </p:nvSpPr>
        <p:spPr>
          <a:xfrm>
            <a:off x="3493008" y="1371600"/>
            <a:ext cx="457200" cy="457200"/>
          </a:xfrm>
          <a:prstGeom prst="ellipse">
            <a:avLst/>
          </a:prstGeom>
          <a:solidFill>
            <a:srgbClr val="1D1E1C"/>
          </a:solidFill>
          <a:ln w="12700">
            <a:solidFill>
              <a:srgbClr val="1D1E1C"/>
            </a:solidFill>
            <a:prstDash val="solid"/>
          </a:ln>
        </p:spPr>
      </p:sp>
      <p:sp>
        <p:nvSpPr>
          <p:cNvPr id="11" name="Text 8"/>
          <p:cNvSpPr txBox="1"/>
          <p:nvPr/>
        </p:nvSpPr>
        <p:spPr>
          <a:xfrm>
            <a:off x="3493008" y="137160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2" name="Text 9"/>
          <p:cNvSpPr txBox="1"/>
          <p:nvPr/>
        </p:nvSpPr>
        <p:spPr>
          <a:xfrm>
            <a:off x="3493008" y="2011680"/>
            <a:ext cx="2103120" cy="365760"/>
          </a:xfrm>
          <a:prstGeom prst="rect">
            <a:avLst/>
          </a:prstGeom>
          <a:noFill/>
          <a:ln/>
        </p:spPr>
        <p:txBody>
          <a:bodyPr wrap="square" lIns="0" tIns="0" rIns="0" bIns="0" rtlCol="0" anchor="t"/>
          <a:lstStyle/>
          <a:p>
            <a:pPr indent="0" marL="0">
              <a:buNone/>
            </a:pPr>
            <a:r>
              <a:rPr lang="en-US" sz="1700" b="1" dirty="0">
                <a:solidFill>
                  <a:srgbClr val="1D1E1C"/>
                </a:solidFill>
                <a:latin typeface="Calibri" pitchFamily="34" charset="0"/>
                <a:ea typeface="Calibri" pitchFamily="34" charset="-122"/>
                <a:cs typeface="Calibri" pitchFamily="34" charset="-120"/>
              </a:rPr>
              <a:t>Rechte anderer</a:t>
            </a:r>
            <a:endParaRPr lang="en-US" sz="1700" dirty="0"/>
          </a:p>
        </p:txBody>
      </p:sp>
      <p:sp>
        <p:nvSpPr>
          <p:cNvPr id="13" name="Text 10"/>
          <p:cNvSpPr txBox="1"/>
          <p:nvPr/>
        </p:nvSpPr>
        <p:spPr>
          <a:xfrm>
            <a:off x="3493008" y="2423160"/>
            <a:ext cx="2103120" cy="137160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Keine fremden Texte, Bilder oder Logos übernehmen, nur weil die KI sie liefert.</a:t>
            </a:r>
            <a:endParaRPr lang="en-US" sz="1400" dirty="0"/>
          </a:p>
        </p:txBody>
      </p:sp>
      <p:sp>
        <p:nvSpPr>
          <p:cNvPr id="14" name="Kennzeichnen"/>
          <p:cNvSpPr/>
          <p:nvPr/>
        </p:nvSpPr>
        <p:spPr>
          <a:xfrm>
            <a:off x="5980176" y="1188720"/>
            <a:ext cx="2514600" cy="2743200"/>
          </a:xfrm>
          <a:prstGeom prst="roundRect">
            <a:avLst>
              <a:gd name="adj" fmla="val 2909"/>
            </a:avLst>
          </a:prstGeom>
          <a:solidFill>
            <a:srgbClr val="F4F2EE"/>
          </a:solidFill>
          <a:ln w="12700">
            <a:solidFill>
              <a:srgbClr val="F4F2EE"/>
            </a:solidFill>
            <a:prstDash val="solid"/>
          </a:ln>
        </p:spPr>
      </p:sp>
      <p:sp>
        <p:nvSpPr>
          <p:cNvPr id="15" name="Shape 12"/>
          <p:cNvSpPr/>
          <p:nvPr/>
        </p:nvSpPr>
        <p:spPr>
          <a:xfrm>
            <a:off x="6208776" y="1371600"/>
            <a:ext cx="457200" cy="457200"/>
          </a:xfrm>
          <a:prstGeom prst="ellipse">
            <a:avLst/>
          </a:prstGeom>
          <a:solidFill>
            <a:srgbClr val="1D1E1C"/>
          </a:solidFill>
          <a:ln w="12700">
            <a:solidFill>
              <a:srgbClr val="1D1E1C"/>
            </a:solidFill>
            <a:prstDash val="solid"/>
          </a:ln>
        </p:spPr>
      </p:sp>
      <p:sp>
        <p:nvSpPr>
          <p:cNvPr id="16" name="Text 13"/>
          <p:cNvSpPr txBox="1"/>
          <p:nvPr/>
        </p:nvSpPr>
        <p:spPr>
          <a:xfrm>
            <a:off x="6208776" y="1371600"/>
            <a:ext cx="457200" cy="457200"/>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7" name="Text 14"/>
          <p:cNvSpPr txBox="1"/>
          <p:nvPr/>
        </p:nvSpPr>
        <p:spPr>
          <a:xfrm>
            <a:off x="6208776" y="2011680"/>
            <a:ext cx="2103120" cy="365760"/>
          </a:xfrm>
          <a:prstGeom prst="rect">
            <a:avLst/>
          </a:prstGeom>
          <a:noFill/>
          <a:ln/>
        </p:spPr>
        <p:txBody>
          <a:bodyPr wrap="square" lIns="0" tIns="0" rIns="0" bIns="0" rtlCol="0" anchor="t"/>
          <a:lstStyle/>
          <a:p>
            <a:pPr indent="0" marL="0">
              <a:buNone/>
            </a:pPr>
            <a:r>
              <a:rPr lang="en-US" sz="1700" b="1" dirty="0">
                <a:solidFill>
                  <a:srgbClr val="1D1E1C"/>
                </a:solidFill>
                <a:latin typeface="Calibri" pitchFamily="34" charset="0"/>
                <a:ea typeface="Calibri" pitchFamily="34" charset="-122"/>
                <a:cs typeface="Calibri" pitchFamily="34" charset="-120"/>
              </a:rPr>
              <a:t>Kennzeichnen</a:t>
            </a:r>
            <a:endParaRPr lang="en-US" sz="1700" dirty="0"/>
          </a:p>
        </p:txBody>
      </p:sp>
      <p:sp>
        <p:nvSpPr>
          <p:cNvPr id="18" name="Text 15"/>
          <p:cNvSpPr txBox="1"/>
          <p:nvPr/>
        </p:nvSpPr>
        <p:spPr>
          <a:xfrm>
            <a:off x="6208776" y="2423160"/>
            <a:ext cx="2103120" cy="137160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KI-erzeugte Bilder und Texte nach den Regeln Ihres Hauses kennzeichnen: [Regel]</a:t>
            </a:r>
            <a:endParaRPr lang="en-US" sz="14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Der Mensch entscheidet</a:t>
            </a:r>
            <a:endParaRPr lang="en-US" sz="2800" dirty="0"/>
          </a:p>
        </p:txBody>
      </p:sp>
      <p:sp>
        <p:nvSpPr>
          <p:cNvPr id="4" name="Kernsatz"/>
          <p:cNvSpPr/>
          <p:nvPr/>
        </p:nvSpPr>
        <p:spPr>
          <a:xfrm>
            <a:off x="548640" y="1188720"/>
            <a:ext cx="8046720" cy="1097280"/>
          </a:xfrm>
          <a:prstGeom prst="roundRect">
            <a:avLst>
              <a:gd name="adj" fmla="val 6667"/>
            </a:avLst>
          </a:prstGeom>
          <a:solidFill>
            <a:srgbClr val="1D1E1C"/>
          </a:solidFill>
          <a:ln w="12700">
            <a:solidFill>
              <a:srgbClr val="1D1E1C"/>
            </a:solidFill>
            <a:prstDash val="solid"/>
          </a:ln>
        </p:spPr>
      </p:sp>
      <p:sp>
        <p:nvSpPr>
          <p:cNvPr id="5" name="Text 2"/>
          <p:cNvSpPr txBox="1"/>
          <p:nvPr/>
        </p:nvSpPr>
        <p:spPr>
          <a:xfrm>
            <a:off x="822960" y="1188720"/>
            <a:ext cx="7498080" cy="1097280"/>
          </a:xfrm>
          <a:prstGeom prst="rect">
            <a:avLst/>
          </a:prstGeom>
          <a:noFill/>
          <a:ln/>
        </p:spPr>
        <p:txBody>
          <a:bodyPr wrap="square" lIns="0" tIns="0" rIns="0" bIns="0" rtlCol="0" anchor="ctr"/>
          <a:lstStyle/>
          <a:p>
            <a:pPr indent="0" marL="0">
              <a:buNone/>
            </a:pPr>
            <a:r>
              <a:rPr lang="en-US" sz="2400" b="1" dirty="0">
                <a:solidFill>
                  <a:srgbClr val="FFFFFF"/>
                </a:solidFill>
                <a:latin typeface="Cambria" pitchFamily="34" charset="0"/>
                <a:ea typeface="Cambria" pitchFamily="34" charset="-122"/>
                <a:cs typeface="Cambria" pitchFamily="34" charset="-120"/>
              </a:rPr>
              <a:t>Die KI liefert Entwürfe. Sie entscheiden und verantworten.</a:t>
            </a:r>
            <a:endParaRPr lang="en-US" sz="2400" dirty="0"/>
          </a:p>
        </p:txBody>
      </p:sp>
      <p:sp>
        <p:nvSpPr>
          <p:cNvPr id="6" name="Text 3"/>
          <p:cNvSpPr txBox="1"/>
          <p:nvPr/>
        </p:nvSpPr>
        <p:spPr>
          <a:xfrm>
            <a:off x="548640" y="2606040"/>
            <a:ext cx="2514600" cy="548640"/>
          </a:xfrm>
          <a:prstGeom prst="rect">
            <a:avLst/>
          </a:prstGeom>
          <a:noFill/>
          <a:ln/>
        </p:spPr>
        <p:txBody>
          <a:bodyPr wrap="square" lIns="0" tIns="0" rIns="0" bIns="0" rtlCol="0" anchor="t"/>
          <a:lstStyle/>
          <a:p>
            <a:pPr indent="0" marL="0">
              <a:buNone/>
            </a:pPr>
            <a:r>
              <a:rPr lang="en-US" sz="1600" b="1" dirty="0">
                <a:solidFill>
                  <a:srgbClr val="3A7A49"/>
                </a:solidFill>
                <a:latin typeface="Calibri" pitchFamily="34" charset="0"/>
                <a:ea typeface="Calibri" pitchFamily="34" charset="-122"/>
                <a:cs typeface="Calibri" pitchFamily="34" charset="-120"/>
              </a:rPr>
              <a:t>Eigene Verantwortung</a:t>
            </a:r>
            <a:endParaRPr lang="en-US" sz="1600" dirty="0"/>
          </a:p>
        </p:txBody>
      </p:sp>
      <p:sp>
        <p:nvSpPr>
          <p:cNvPr id="7" name="Text 4"/>
          <p:cNvSpPr txBox="1"/>
          <p:nvPr/>
        </p:nvSpPr>
        <p:spPr>
          <a:xfrm>
            <a:off x="548640" y="3246120"/>
            <a:ext cx="2514600" cy="10972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Was Sie übernehmen, gilt als Ihre Arbeit.</a:t>
            </a:r>
            <a:endParaRPr lang="en-US" sz="1400" dirty="0"/>
          </a:p>
        </p:txBody>
      </p:sp>
      <p:sp>
        <p:nvSpPr>
          <p:cNvPr id="8" name="Text 5"/>
          <p:cNvSpPr txBox="1"/>
          <p:nvPr/>
        </p:nvSpPr>
        <p:spPr>
          <a:xfrm>
            <a:off x="3264408" y="2606040"/>
            <a:ext cx="2514600" cy="548640"/>
          </a:xfrm>
          <a:prstGeom prst="rect">
            <a:avLst/>
          </a:prstGeom>
          <a:noFill/>
          <a:ln/>
        </p:spPr>
        <p:txBody>
          <a:bodyPr wrap="square" lIns="0" tIns="0" rIns="0" bIns="0" rtlCol="0" anchor="t"/>
          <a:lstStyle/>
          <a:p>
            <a:pPr indent="0" marL="0">
              <a:buNone/>
            </a:pPr>
            <a:r>
              <a:rPr lang="en-US" sz="1600" b="1" dirty="0">
                <a:solidFill>
                  <a:srgbClr val="3A7A49"/>
                </a:solidFill>
                <a:latin typeface="Calibri" pitchFamily="34" charset="0"/>
                <a:ea typeface="Calibri" pitchFamily="34" charset="-122"/>
                <a:cs typeface="Calibri" pitchFamily="34" charset="-120"/>
              </a:rPr>
              <a:t>Keine Automatik über Menschen</a:t>
            </a:r>
            <a:endParaRPr lang="en-US" sz="1600" dirty="0"/>
          </a:p>
        </p:txBody>
      </p:sp>
      <p:sp>
        <p:nvSpPr>
          <p:cNvPr id="9" name="Text 6"/>
          <p:cNvSpPr txBox="1"/>
          <p:nvPr/>
        </p:nvSpPr>
        <p:spPr>
          <a:xfrm>
            <a:off x="3264408" y="3246120"/>
            <a:ext cx="2514600" cy="10972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Keine Entscheidung über Personen allein durch KI.</a:t>
            </a:r>
            <a:endParaRPr lang="en-US" sz="1400" dirty="0"/>
          </a:p>
        </p:txBody>
      </p:sp>
      <p:sp>
        <p:nvSpPr>
          <p:cNvPr id="10" name="Text 7"/>
          <p:cNvSpPr txBox="1"/>
          <p:nvPr/>
        </p:nvSpPr>
        <p:spPr>
          <a:xfrm>
            <a:off x="5980176" y="2606040"/>
            <a:ext cx="2514600" cy="548640"/>
          </a:xfrm>
          <a:prstGeom prst="rect">
            <a:avLst/>
          </a:prstGeom>
          <a:noFill/>
          <a:ln/>
        </p:spPr>
        <p:txBody>
          <a:bodyPr wrap="square" lIns="0" tIns="0" rIns="0" bIns="0" rtlCol="0" anchor="t"/>
          <a:lstStyle/>
          <a:p>
            <a:pPr indent="0" marL="0">
              <a:buNone/>
            </a:pPr>
            <a:r>
              <a:rPr lang="en-US" sz="1600" b="1" dirty="0">
                <a:solidFill>
                  <a:srgbClr val="3A7A49"/>
                </a:solidFill>
                <a:latin typeface="Calibri" pitchFamily="34" charset="0"/>
                <a:ea typeface="Calibri" pitchFamily="34" charset="-122"/>
                <a:cs typeface="Calibri" pitchFamily="34" charset="-120"/>
              </a:rPr>
              <a:t>Fachliche Entscheidung</a:t>
            </a:r>
            <a:endParaRPr lang="en-US" sz="1600" dirty="0"/>
          </a:p>
        </p:txBody>
      </p:sp>
      <p:sp>
        <p:nvSpPr>
          <p:cNvPr id="11" name="Text 8"/>
          <p:cNvSpPr txBox="1"/>
          <p:nvPr/>
        </p:nvSpPr>
        <p:spPr>
          <a:xfrm>
            <a:off x="5980176" y="3246120"/>
            <a:ext cx="2514600" cy="10972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Diagnose, Bescheid, Bewertung trifft die zuständige Person.</a:t>
            </a:r>
            <a:endParaRPr lang="en-US" sz="14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Gute Anweisungen schreiben</a:t>
            </a:r>
            <a:endParaRPr lang="en-US" sz="2800" dirty="0"/>
          </a:p>
        </p:txBody>
      </p:sp>
      <p:sp>
        <p:nvSpPr>
          <p:cNvPr id="4" name="Shape 1"/>
          <p:cNvSpPr/>
          <p:nvPr/>
        </p:nvSpPr>
        <p:spPr>
          <a:xfrm>
            <a:off x="548640" y="1234440"/>
            <a:ext cx="420624" cy="420624"/>
          </a:xfrm>
          <a:prstGeom prst="ellipse">
            <a:avLst/>
          </a:prstGeom>
          <a:solidFill>
            <a:srgbClr val="3A7A49"/>
          </a:solidFill>
          <a:ln w="12700">
            <a:solidFill>
              <a:srgbClr val="3A7A49"/>
            </a:solidFill>
            <a:prstDash val="solid"/>
          </a:ln>
        </p:spPr>
      </p:sp>
      <p:sp>
        <p:nvSpPr>
          <p:cNvPr id="5" name="Text 2"/>
          <p:cNvSpPr txBox="1"/>
          <p:nvPr/>
        </p:nvSpPr>
        <p:spPr>
          <a:xfrm>
            <a:off x="548640" y="1234440"/>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3"/>
          <p:cNvSpPr txBox="1"/>
          <p:nvPr/>
        </p:nvSpPr>
        <p:spPr>
          <a:xfrm>
            <a:off x="1143000" y="1188720"/>
            <a:ext cx="2560320" cy="329184"/>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Aufgabe</a:t>
            </a:r>
            <a:endParaRPr lang="en-US" sz="1600" dirty="0"/>
          </a:p>
        </p:txBody>
      </p:sp>
      <p:sp>
        <p:nvSpPr>
          <p:cNvPr id="7" name="Text 4"/>
          <p:cNvSpPr txBox="1"/>
          <p:nvPr/>
        </p:nvSpPr>
        <p:spPr>
          <a:xfrm>
            <a:off x="1143000" y="1517904"/>
            <a:ext cx="2560320" cy="365760"/>
          </a:xfrm>
          <a:prstGeom prst="rect">
            <a:avLst/>
          </a:prstGeom>
          <a:noFill/>
          <a:ln/>
        </p:spPr>
        <p:txBody>
          <a:bodyPr wrap="square" lIns="0" tIns="0" rIns="0" bIns="0" rtlCol="0" anchor="t"/>
          <a:lstStyle/>
          <a:p>
            <a:pPr indent="0" marL="0">
              <a:buNone/>
            </a:pPr>
            <a:r>
              <a:rPr lang="en-US" sz="1300" dirty="0">
                <a:solidFill>
                  <a:srgbClr val="524E47"/>
                </a:solidFill>
                <a:latin typeface="Calibri" pitchFamily="34" charset="0"/>
                <a:ea typeface="Calibri" pitchFamily="34" charset="-122"/>
                <a:cs typeface="Calibri" pitchFamily="34" charset="-120"/>
              </a:rPr>
              <a:t>Was genau soll entstehen?</a:t>
            </a:r>
            <a:endParaRPr lang="en-US" sz="1300" dirty="0"/>
          </a:p>
        </p:txBody>
      </p:sp>
      <p:sp>
        <p:nvSpPr>
          <p:cNvPr id="8" name="Shape 5"/>
          <p:cNvSpPr/>
          <p:nvPr/>
        </p:nvSpPr>
        <p:spPr>
          <a:xfrm>
            <a:off x="548640" y="2020824"/>
            <a:ext cx="420624" cy="420624"/>
          </a:xfrm>
          <a:prstGeom prst="ellipse">
            <a:avLst/>
          </a:prstGeom>
          <a:solidFill>
            <a:srgbClr val="3A7A49"/>
          </a:solidFill>
          <a:ln w="12700">
            <a:solidFill>
              <a:srgbClr val="3A7A49"/>
            </a:solidFill>
            <a:prstDash val="solid"/>
          </a:ln>
        </p:spPr>
      </p:sp>
      <p:sp>
        <p:nvSpPr>
          <p:cNvPr id="9" name="Text 6"/>
          <p:cNvSpPr txBox="1"/>
          <p:nvPr/>
        </p:nvSpPr>
        <p:spPr>
          <a:xfrm>
            <a:off x="548640" y="2020824"/>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7"/>
          <p:cNvSpPr txBox="1"/>
          <p:nvPr/>
        </p:nvSpPr>
        <p:spPr>
          <a:xfrm>
            <a:off x="1143000" y="1975104"/>
            <a:ext cx="2560320" cy="329184"/>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Kontext</a:t>
            </a:r>
            <a:endParaRPr lang="en-US" sz="1600" dirty="0"/>
          </a:p>
        </p:txBody>
      </p:sp>
      <p:sp>
        <p:nvSpPr>
          <p:cNvPr id="11" name="Text 8"/>
          <p:cNvSpPr txBox="1"/>
          <p:nvPr/>
        </p:nvSpPr>
        <p:spPr>
          <a:xfrm>
            <a:off x="1143000" y="2304288"/>
            <a:ext cx="2560320" cy="365760"/>
          </a:xfrm>
          <a:prstGeom prst="rect">
            <a:avLst/>
          </a:prstGeom>
          <a:noFill/>
          <a:ln/>
        </p:spPr>
        <p:txBody>
          <a:bodyPr wrap="square" lIns="0" tIns="0" rIns="0" bIns="0" rtlCol="0" anchor="t"/>
          <a:lstStyle/>
          <a:p>
            <a:pPr indent="0" marL="0">
              <a:buNone/>
            </a:pPr>
            <a:r>
              <a:rPr lang="en-US" sz="1300" dirty="0">
                <a:solidFill>
                  <a:srgbClr val="524E47"/>
                </a:solidFill>
                <a:latin typeface="Calibri" pitchFamily="34" charset="0"/>
                <a:ea typeface="Calibri" pitchFamily="34" charset="-122"/>
                <a:cs typeface="Calibri" pitchFamily="34" charset="-120"/>
              </a:rPr>
              <a:t>Für wen, wozu, welche Unterlagen?</a:t>
            </a:r>
            <a:endParaRPr lang="en-US" sz="1300" dirty="0"/>
          </a:p>
        </p:txBody>
      </p:sp>
      <p:sp>
        <p:nvSpPr>
          <p:cNvPr id="12" name="Shape 9"/>
          <p:cNvSpPr/>
          <p:nvPr/>
        </p:nvSpPr>
        <p:spPr>
          <a:xfrm>
            <a:off x="548640" y="2807208"/>
            <a:ext cx="420624" cy="420624"/>
          </a:xfrm>
          <a:prstGeom prst="ellipse">
            <a:avLst/>
          </a:prstGeom>
          <a:solidFill>
            <a:srgbClr val="3A7A49"/>
          </a:solidFill>
          <a:ln w="12700">
            <a:solidFill>
              <a:srgbClr val="3A7A49"/>
            </a:solidFill>
            <a:prstDash val="solid"/>
          </a:ln>
        </p:spPr>
      </p:sp>
      <p:sp>
        <p:nvSpPr>
          <p:cNvPr id="13" name="Text 10"/>
          <p:cNvSpPr txBox="1"/>
          <p:nvPr/>
        </p:nvSpPr>
        <p:spPr>
          <a:xfrm>
            <a:off x="548640" y="280720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1"/>
          <p:cNvSpPr txBox="1"/>
          <p:nvPr/>
        </p:nvSpPr>
        <p:spPr>
          <a:xfrm>
            <a:off x="1143000" y="2761488"/>
            <a:ext cx="2560320" cy="329184"/>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Format</a:t>
            </a:r>
            <a:endParaRPr lang="en-US" sz="1600" dirty="0"/>
          </a:p>
        </p:txBody>
      </p:sp>
      <p:sp>
        <p:nvSpPr>
          <p:cNvPr id="15" name="Text 12"/>
          <p:cNvSpPr txBox="1"/>
          <p:nvPr/>
        </p:nvSpPr>
        <p:spPr>
          <a:xfrm>
            <a:off x="1143000" y="3090672"/>
            <a:ext cx="2560320" cy="365760"/>
          </a:xfrm>
          <a:prstGeom prst="rect">
            <a:avLst/>
          </a:prstGeom>
          <a:noFill/>
          <a:ln/>
        </p:spPr>
        <p:txBody>
          <a:bodyPr wrap="square" lIns="0" tIns="0" rIns="0" bIns="0" rtlCol="0" anchor="t"/>
          <a:lstStyle/>
          <a:p>
            <a:pPr indent="0" marL="0">
              <a:buNone/>
            </a:pPr>
            <a:r>
              <a:rPr lang="en-US" sz="1300" dirty="0">
                <a:solidFill>
                  <a:srgbClr val="524E47"/>
                </a:solidFill>
                <a:latin typeface="Calibri" pitchFamily="34" charset="0"/>
                <a:ea typeface="Calibri" pitchFamily="34" charset="-122"/>
                <a:cs typeface="Calibri" pitchFamily="34" charset="-120"/>
              </a:rPr>
              <a:t>Länge, Ton, Gliederung</a:t>
            </a:r>
            <a:endParaRPr lang="en-US" sz="1300" dirty="0"/>
          </a:p>
        </p:txBody>
      </p:sp>
      <p:sp>
        <p:nvSpPr>
          <p:cNvPr id="16" name="Shape 13"/>
          <p:cNvSpPr/>
          <p:nvPr/>
        </p:nvSpPr>
        <p:spPr>
          <a:xfrm>
            <a:off x="548640" y="3593592"/>
            <a:ext cx="420624" cy="420624"/>
          </a:xfrm>
          <a:prstGeom prst="ellipse">
            <a:avLst/>
          </a:prstGeom>
          <a:solidFill>
            <a:srgbClr val="3A7A49"/>
          </a:solidFill>
          <a:ln w="12700">
            <a:solidFill>
              <a:srgbClr val="3A7A49"/>
            </a:solidFill>
            <a:prstDash val="solid"/>
          </a:ln>
        </p:spPr>
      </p:sp>
      <p:sp>
        <p:nvSpPr>
          <p:cNvPr id="17" name="Text 14"/>
          <p:cNvSpPr txBox="1"/>
          <p:nvPr/>
        </p:nvSpPr>
        <p:spPr>
          <a:xfrm>
            <a:off x="548640" y="3593592"/>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5"/>
          <p:cNvSpPr txBox="1"/>
          <p:nvPr/>
        </p:nvSpPr>
        <p:spPr>
          <a:xfrm>
            <a:off x="1143000" y="3547872"/>
            <a:ext cx="2560320" cy="329184"/>
          </a:xfrm>
          <a:prstGeom prst="rect">
            <a:avLst/>
          </a:prstGeom>
          <a:noFill/>
          <a:ln/>
        </p:spPr>
        <p:txBody>
          <a:bodyPr wrap="square" lIns="0" tIns="0" rIns="0" bIns="0" rtlCol="0" anchor="t"/>
          <a:lstStyle/>
          <a:p>
            <a:pPr indent="0" marL="0">
              <a:buNone/>
            </a:pPr>
            <a:r>
              <a:rPr lang="en-US" sz="1600" b="1" dirty="0">
                <a:solidFill>
                  <a:srgbClr val="1D1E1C"/>
                </a:solidFill>
                <a:latin typeface="Calibri" pitchFamily="34" charset="0"/>
                <a:ea typeface="Calibri" pitchFamily="34" charset="-122"/>
                <a:cs typeface="Calibri" pitchFamily="34" charset="-120"/>
              </a:rPr>
              <a:t>Prüfen</a:t>
            </a:r>
            <a:endParaRPr lang="en-US" sz="1600" dirty="0"/>
          </a:p>
        </p:txBody>
      </p:sp>
      <p:sp>
        <p:nvSpPr>
          <p:cNvPr id="19" name="Text 16"/>
          <p:cNvSpPr txBox="1"/>
          <p:nvPr/>
        </p:nvSpPr>
        <p:spPr>
          <a:xfrm>
            <a:off x="1143000" y="3877056"/>
            <a:ext cx="2560320" cy="365760"/>
          </a:xfrm>
          <a:prstGeom prst="rect">
            <a:avLst/>
          </a:prstGeom>
          <a:noFill/>
          <a:ln/>
        </p:spPr>
        <p:txBody>
          <a:bodyPr wrap="square" lIns="0" tIns="0" rIns="0" bIns="0" rtlCol="0" anchor="t"/>
          <a:lstStyle/>
          <a:p>
            <a:pPr indent="0" marL="0">
              <a:buNone/>
            </a:pPr>
            <a:r>
              <a:rPr lang="en-US" sz="1300" dirty="0">
                <a:solidFill>
                  <a:srgbClr val="524E47"/>
                </a:solidFill>
                <a:latin typeface="Calibri" pitchFamily="34" charset="0"/>
                <a:ea typeface="Calibri" pitchFamily="34" charset="-122"/>
                <a:cs typeface="Calibri" pitchFamily="34" charset="-120"/>
              </a:rPr>
              <a:t>Ergebnis lesen, nachfragen, korrigieren</a:t>
            </a:r>
            <a:endParaRPr lang="en-US" sz="1300" dirty="0"/>
          </a:p>
        </p:txBody>
      </p:sp>
      <p:sp>
        <p:nvSpPr>
          <p:cNvPr id="20" name="Schwach"/>
          <p:cNvSpPr/>
          <p:nvPr/>
        </p:nvSpPr>
        <p:spPr>
          <a:xfrm>
            <a:off x="4023360" y="1188720"/>
            <a:ext cx="4572000" cy="1051560"/>
          </a:xfrm>
          <a:prstGeom prst="roundRect">
            <a:avLst>
              <a:gd name="adj" fmla="val 6957"/>
            </a:avLst>
          </a:prstGeom>
          <a:solidFill>
            <a:srgbClr val="FCEBE9"/>
          </a:solidFill>
          <a:ln w="12700">
            <a:solidFill>
              <a:srgbClr val="FCEBE9"/>
            </a:solidFill>
            <a:prstDash val="solid"/>
          </a:ln>
        </p:spPr>
      </p:sp>
      <p:sp>
        <p:nvSpPr>
          <p:cNvPr id="21" name="Text 18"/>
          <p:cNvSpPr txBox="1"/>
          <p:nvPr/>
        </p:nvSpPr>
        <p:spPr>
          <a:xfrm>
            <a:off x="4206240" y="1298448"/>
            <a:ext cx="4206240" cy="822960"/>
          </a:xfrm>
          <a:prstGeom prst="rect">
            <a:avLst/>
          </a:prstGeom>
          <a:noFill/>
          <a:ln/>
        </p:spPr>
        <p:txBody>
          <a:bodyPr wrap="square" lIns="0" tIns="0" rIns="0" bIns="0" rtlCol="0" anchor="ctr"/>
          <a:lstStyle/>
          <a:p>
            <a:pPr indent="0" marL="0">
              <a:buNone/>
            </a:pPr>
            <a:r>
              <a:rPr lang="en-US" sz="1400" b="1" dirty="0">
                <a:solidFill>
                  <a:srgbClr val="D92D20"/>
                </a:solidFill>
                <a:latin typeface="Calibri" pitchFamily="34" charset="0"/>
                <a:ea typeface="Calibri" pitchFamily="34" charset="-122"/>
                <a:cs typeface="Calibri" pitchFamily="34" charset="-120"/>
              </a:rPr>
              <a:t>Schwach: </a:t>
            </a:r>
            <a:pPr indent="0" marL="0">
              <a:buNone/>
            </a:pPr>
            <a:r>
              <a:rPr lang="en-US" sz="1400" dirty="0">
                <a:solidFill>
                  <a:srgbClr val="1D1E1C"/>
                </a:solidFill>
                <a:latin typeface="Calibri" pitchFamily="34" charset="0"/>
                <a:ea typeface="Calibri" pitchFamily="34" charset="-122"/>
                <a:cs typeface="Calibri" pitchFamily="34" charset="-120"/>
              </a:rPr>
              <a:t>„Schreib was zur neuen Parkregelung.“</a:t>
            </a:r>
            <a:endParaRPr lang="en-US" sz="1400" dirty="0"/>
          </a:p>
        </p:txBody>
      </p:sp>
      <p:sp>
        <p:nvSpPr>
          <p:cNvPr id="22" name="Besser"/>
          <p:cNvSpPr/>
          <p:nvPr/>
        </p:nvSpPr>
        <p:spPr>
          <a:xfrm>
            <a:off x="4023360" y="2377440"/>
            <a:ext cx="4572000" cy="2057400"/>
          </a:xfrm>
          <a:prstGeom prst="roundRect">
            <a:avLst>
              <a:gd name="adj" fmla="val 3556"/>
            </a:avLst>
          </a:prstGeom>
          <a:solidFill>
            <a:srgbClr val="E9F4EC"/>
          </a:solidFill>
          <a:ln w="12700">
            <a:solidFill>
              <a:srgbClr val="E9F4EC"/>
            </a:solidFill>
            <a:prstDash val="solid"/>
          </a:ln>
        </p:spPr>
      </p:sp>
      <p:sp>
        <p:nvSpPr>
          <p:cNvPr id="23" name="Text 20"/>
          <p:cNvSpPr txBox="1"/>
          <p:nvPr/>
        </p:nvSpPr>
        <p:spPr>
          <a:xfrm>
            <a:off x="4206240" y="2514600"/>
            <a:ext cx="4206240" cy="1783080"/>
          </a:xfrm>
          <a:prstGeom prst="rect">
            <a:avLst/>
          </a:prstGeom>
          <a:noFill/>
          <a:ln/>
        </p:spPr>
        <p:txBody>
          <a:bodyPr wrap="square" lIns="0" tIns="0" rIns="0" bIns="0" rtlCol="0" anchor="t"/>
          <a:lstStyle/>
          <a:p>
            <a:pPr indent="0" marL="0">
              <a:buNone/>
            </a:pPr>
            <a:r>
              <a:rPr lang="en-US" sz="1400" b="1" dirty="0">
                <a:solidFill>
                  <a:srgbClr val="3A7A49"/>
                </a:solidFill>
                <a:latin typeface="Calibri" pitchFamily="34" charset="0"/>
                <a:ea typeface="Calibri" pitchFamily="34" charset="-122"/>
                <a:cs typeface="Calibri" pitchFamily="34" charset="-120"/>
              </a:rPr>
              <a:t>Besser: </a:t>
            </a:r>
            <a:pPr indent="0" marL="0">
              <a:buNone/>
            </a:pPr>
            <a:r>
              <a:rPr lang="en-US" sz="1400" dirty="0">
                <a:solidFill>
                  <a:srgbClr val="1D1E1C"/>
                </a:solidFill>
                <a:latin typeface="Calibri" pitchFamily="34" charset="0"/>
                <a:ea typeface="Calibri" pitchFamily="34" charset="-122"/>
                <a:cs typeface="Calibri" pitchFamily="34" charset="-120"/>
              </a:rPr>
              <a:t>„Schreibe eine kurze E-Mail an alle Beschäftigten zur neuen Parkregelung ab 1. März. Grundlage ist das angehängte Dokument. Freundlicher Ton, höchstens 120 Wörter, mit Ansprechperson am Ende.“</a:t>
            </a:r>
            <a:endParaRPr lang="en-US" sz="14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Unsere Regeln</a:t>
            </a:r>
            <a:endParaRPr lang="en-US" sz="2800" dirty="0"/>
          </a:p>
        </p:txBody>
      </p:sp>
      <p:sp>
        <p:nvSpPr>
          <p:cNvPr id="4" name="Erlaubte KI-Systeme"/>
          <p:cNvSpPr/>
          <p:nvPr/>
        </p:nvSpPr>
        <p:spPr>
          <a:xfrm>
            <a:off x="548640" y="1188720"/>
            <a:ext cx="8046720" cy="548640"/>
          </a:xfrm>
          <a:prstGeom prst="roundRect">
            <a:avLst>
              <a:gd name="adj" fmla="val 13333"/>
            </a:avLst>
          </a:prstGeom>
          <a:solidFill>
            <a:srgbClr val="F4F2EE"/>
          </a:solidFill>
          <a:ln w="12700">
            <a:solidFill>
              <a:srgbClr val="F4F2EE"/>
            </a:solidFill>
            <a:prstDash val="solid"/>
          </a:ln>
        </p:spPr>
      </p:sp>
      <p:sp>
        <p:nvSpPr>
          <p:cNvPr id="5" name="Text 2"/>
          <p:cNvSpPr txBox="1"/>
          <p:nvPr/>
        </p:nvSpPr>
        <p:spPr>
          <a:xfrm>
            <a:off x="777240" y="1188720"/>
            <a:ext cx="2743200" cy="548640"/>
          </a:xfrm>
          <a:prstGeom prst="rect">
            <a:avLst/>
          </a:prstGeom>
          <a:noFill/>
          <a:ln/>
        </p:spPr>
        <p:txBody>
          <a:bodyPr wrap="square" lIns="0" tIns="0" rIns="0" bIns="0" rtlCol="0" anchor="ctr"/>
          <a:lstStyle/>
          <a:p>
            <a:pPr indent="0" marL="0">
              <a:buNone/>
            </a:pPr>
            <a:r>
              <a:rPr lang="en-US" sz="1500" b="1" dirty="0">
                <a:solidFill>
                  <a:srgbClr val="1D1E1C"/>
                </a:solidFill>
                <a:latin typeface="Calibri" pitchFamily="34" charset="0"/>
                <a:ea typeface="Calibri" pitchFamily="34" charset="-122"/>
                <a:cs typeface="Calibri" pitchFamily="34" charset="-120"/>
              </a:rPr>
              <a:t>Erlaubte KI-Systeme</a:t>
            </a:r>
            <a:endParaRPr lang="en-US" sz="1500" dirty="0"/>
          </a:p>
        </p:txBody>
      </p:sp>
      <p:sp>
        <p:nvSpPr>
          <p:cNvPr id="6" name="Text 3"/>
          <p:cNvSpPr txBox="1"/>
          <p:nvPr/>
        </p:nvSpPr>
        <p:spPr>
          <a:xfrm>
            <a:off x="3611880" y="1188720"/>
            <a:ext cx="4846320" cy="548640"/>
          </a:xfrm>
          <a:prstGeom prst="rect">
            <a:avLst/>
          </a:prstGeom>
          <a:noFill/>
          <a:ln/>
        </p:spPr>
        <p:txBody>
          <a:bodyPr wrap="square" lIns="0" tIns="0" rIns="0" bIns="0" rtlCol="0" anchor="ctr"/>
          <a:lstStyle/>
          <a:p>
            <a:pPr indent="0" marL="0">
              <a:buNone/>
            </a:pPr>
            <a:r>
              <a:rPr lang="en-US" sz="1500" dirty="0">
                <a:solidFill>
                  <a:srgbClr val="524E47"/>
                </a:solidFill>
                <a:latin typeface="Calibri" pitchFamily="34" charset="0"/>
                <a:ea typeface="Calibri" pitchFamily="34" charset="-122"/>
                <a:cs typeface="Calibri" pitchFamily="34" charset="-120"/>
              </a:rPr>
              <a:t>[z. B. Name der internen KI]</a:t>
            </a:r>
            <a:endParaRPr lang="en-US" sz="1500" dirty="0"/>
          </a:p>
        </p:txBody>
      </p:sp>
      <p:sp>
        <p:nvSpPr>
          <p:cNvPr id="7" name="Nicht erlaubt"/>
          <p:cNvSpPr/>
          <p:nvPr/>
        </p:nvSpPr>
        <p:spPr>
          <a:xfrm>
            <a:off x="548640" y="1847088"/>
            <a:ext cx="8046720" cy="548640"/>
          </a:xfrm>
          <a:prstGeom prst="roundRect">
            <a:avLst>
              <a:gd name="adj" fmla="val 13333"/>
            </a:avLst>
          </a:prstGeom>
          <a:solidFill>
            <a:srgbClr val="FFFFFF"/>
          </a:solidFill>
          <a:ln w="12700">
            <a:solidFill>
              <a:srgbClr val="FFFFFF"/>
            </a:solidFill>
            <a:prstDash val="solid"/>
          </a:ln>
        </p:spPr>
      </p:sp>
      <p:sp>
        <p:nvSpPr>
          <p:cNvPr id="8" name="Text 5"/>
          <p:cNvSpPr txBox="1"/>
          <p:nvPr/>
        </p:nvSpPr>
        <p:spPr>
          <a:xfrm>
            <a:off x="777240" y="1847088"/>
            <a:ext cx="2743200" cy="548640"/>
          </a:xfrm>
          <a:prstGeom prst="rect">
            <a:avLst/>
          </a:prstGeom>
          <a:noFill/>
          <a:ln/>
        </p:spPr>
        <p:txBody>
          <a:bodyPr wrap="square" lIns="0" tIns="0" rIns="0" bIns="0" rtlCol="0" anchor="ctr"/>
          <a:lstStyle/>
          <a:p>
            <a:pPr indent="0" marL="0">
              <a:buNone/>
            </a:pPr>
            <a:r>
              <a:rPr lang="en-US" sz="1500" b="1" dirty="0">
                <a:solidFill>
                  <a:srgbClr val="1D1E1C"/>
                </a:solidFill>
                <a:latin typeface="Calibri" pitchFamily="34" charset="0"/>
                <a:ea typeface="Calibri" pitchFamily="34" charset="-122"/>
                <a:cs typeface="Calibri" pitchFamily="34" charset="-120"/>
              </a:rPr>
              <a:t>Nicht erlaubt</a:t>
            </a:r>
            <a:endParaRPr lang="en-US" sz="1500" dirty="0"/>
          </a:p>
        </p:txBody>
      </p:sp>
      <p:sp>
        <p:nvSpPr>
          <p:cNvPr id="9" name="Text 6"/>
          <p:cNvSpPr txBox="1"/>
          <p:nvPr/>
        </p:nvSpPr>
        <p:spPr>
          <a:xfrm>
            <a:off x="3611880" y="1847088"/>
            <a:ext cx="4846320" cy="548640"/>
          </a:xfrm>
          <a:prstGeom prst="rect">
            <a:avLst/>
          </a:prstGeom>
          <a:noFill/>
          <a:ln/>
        </p:spPr>
        <p:txBody>
          <a:bodyPr wrap="square" lIns="0" tIns="0" rIns="0" bIns="0" rtlCol="0" anchor="ctr"/>
          <a:lstStyle/>
          <a:p>
            <a:pPr indent="0" marL="0">
              <a:buNone/>
            </a:pPr>
            <a:r>
              <a:rPr lang="en-US" sz="1500" dirty="0">
                <a:solidFill>
                  <a:srgbClr val="524E47"/>
                </a:solidFill>
                <a:latin typeface="Calibri" pitchFamily="34" charset="0"/>
                <a:ea typeface="Calibri" pitchFamily="34" charset="-122"/>
                <a:cs typeface="Calibri" pitchFamily="34" charset="-120"/>
              </a:rPr>
              <a:t>[z. B. dienstliche Daten in öffentlichen Chatbots oder privaten Konten]</a:t>
            </a:r>
            <a:endParaRPr lang="en-US" sz="1500" dirty="0"/>
          </a:p>
        </p:txBody>
      </p:sp>
      <p:sp>
        <p:nvSpPr>
          <p:cNvPr id="10" name="Ansprechperson für Fragen"/>
          <p:cNvSpPr/>
          <p:nvPr/>
        </p:nvSpPr>
        <p:spPr>
          <a:xfrm>
            <a:off x="548640" y="2505456"/>
            <a:ext cx="8046720" cy="548640"/>
          </a:xfrm>
          <a:prstGeom prst="roundRect">
            <a:avLst>
              <a:gd name="adj" fmla="val 13333"/>
            </a:avLst>
          </a:prstGeom>
          <a:solidFill>
            <a:srgbClr val="F4F2EE"/>
          </a:solidFill>
          <a:ln w="12700">
            <a:solidFill>
              <a:srgbClr val="F4F2EE"/>
            </a:solidFill>
            <a:prstDash val="solid"/>
          </a:ln>
        </p:spPr>
      </p:sp>
      <p:sp>
        <p:nvSpPr>
          <p:cNvPr id="11" name="Text 8"/>
          <p:cNvSpPr txBox="1"/>
          <p:nvPr/>
        </p:nvSpPr>
        <p:spPr>
          <a:xfrm>
            <a:off x="777240" y="2505456"/>
            <a:ext cx="2743200" cy="548640"/>
          </a:xfrm>
          <a:prstGeom prst="rect">
            <a:avLst/>
          </a:prstGeom>
          <a:noFill/>
          <a:ln/>
        </p:spPr>
        <p:txBody>
          <a:bodyPr wrap="square" lIns="0" tIns="0" rIns="0" bIns="0" rtlCol="0" anchor="ctr"/>
          <a:lstStyle/>
          <a:p>
            <a:pPr indent="0" marL="0">
              <a:buNone/>
            </a:pPr>
            <a:r>
              <a:rPr lang="en-US" sz="1500" b="1" dirty="0">
                <a:solidFill>
                  <a:srgbClr val="1D1E1C"/>
                </a:solidFill>
                <a:latin typeface="Calibri" pitchFamily="34" charset="0"/>
                <a:ea typeface="Calibri" pitchFamily="34" charset="-122"/>
                <a:cs typeface="Calibri" pitchFamily="34" charset="-120"/>
              </a:rPr>
              <a:t>Ansprechperson für Fragen</a:t>
            </a:r>
            <a:endParaRPr lang="en-US" sz="1500" dirty="0"/>
          </a:p>
        </p:txBody>
      </p:sp>
      <p:sp>
        <p:nvSpPr>
          <p:cNvPr id="12" name="Text 9"/>
          <p:cNvSpPr txBox="1"/>
          <p:nvPr/>
        </p:nvSpPr>
        <p:spPr>
          <a:xfrm>
            <a:off x="3611880" y="2505456"/>
            <a:ext cx="4846320" cy="548640"/>
          </a:xfrm>
          <a:prstGeom prst="rect">
            <a:avLst/>
          </a:prstGeom>
          <a:noFill/>
          <a:ln/>
        </p:spPr>
        <p:txBody>
          <a:bodyPr wrap="square" lIns="0" tIns="0" rIns="0" bIns="0" rtlCol="0" anchor="ctr"/>
          <a:lstStyle/>
          <a:p>
            <a:pPr indent="0" marL="0">
              <a:buNone/>
            </a:pPr>
            <a:r>
              <a:rPr lang="en-US" sz="1500" dirty="0">
                <a:solidFill>
                  <a:srgbClr val="524E47"/>
                </a:solidFill>
                <a:latin typeface="Calibri" pitchFamily="34" charset="0"/>
                <a:ea typeface="Calibri" pitchFamily="34" charset="-122"/>
                <a:cs typeface="Calibri" pitchFamily="34" charset="-120"/>
              </a:rPr>
              <a:t>[Name, Kontakt]</a:t>
            </a:r>
            <a:endParaRPr lang="en-US" sz="1500" dirty="0"/>
          </a:p>
        </p:txBody>
      </p:sp>
      <p:sp>
        <p:nvSpPr>
          <p:cNvPr id="13" name="Fehler und Vorfälle melden an"/>
          <p:cNvSpPr/>
          <p:nvPr/>
        </p:nvSpPr>
        <p:spPr>
          <a:xfrm>
            <a:off x="548640" y="3163824"/>
            <a:ext cx="8046720" cy="548640"/>
          </a:xfrm>
          <a:prstGeom prst="roundRect">
            <a:avLst>
              <a:gd name="adj" fmla="val 13333"/>
            </a:avLst>
          </a:prstGeom>
          <a:solidFill>
            <a:srgbClr val="FFFFFF"/>
          </a:solidFill>
          <a:ln w="12700">
            <a:solidFill>
              <a:srgbClr val="FFFFFF"/>
            </a:solidFill>
            <a:prstDash val="solid"/>
          </a:ln>
        </p:spPr>
      </p:sp>
      <p:sp>
        <p:nvSpPr>
          <p:cNvPr id="14" name="Text 11"/>
          <p:cNvSpPr txBox="1"/>
          <p:nvPr/>
        </p:nvSpPr>
        <p:spPr>
          <a:xfrm>
            <a:off x="777240" y="3163824"/>
            <a:ext cx="2743200" cy="548640"/>
          </a:xfrm>
          <a:prstGeom prst="rect">
            <a:avLst/>
          </a:prstGeom>
          <a:noFill/>
          <a:ln/>
        </p:spPr>
        <p:txBody>
          <a:bodyPr wrap="square" lIns="0" tIns="0" rIns="0" bIns="0" rtlCol="0" anchor="ctr"/>
          <a:lstStyle/>
          <a:p>
            <a:pPr indent="0" marL="0">
              <a:buNone/>
            </a:pPr>
            <a:r>
              <a:rPr lang="en-US" sz="1500" b="1" dirty="0">
                <a:solidFill>
                  <a:srgbClr val="1D1E1C"/>
                </a:solidFill>
                <a:latin typeface="Calibri" pitchFamily="34" charset="0"/>
                <a:ea typeface="Calibri" pitchFamily="34" charset="-122"/>
                <a:cs typeface="Calibri" pitchFamily="34" charset="-120"/>
              </a:rPr>
              <a:t>Fehler und Vorfälle melden an</a:t>
            </a:r>
            <a:endParaRPr lang="en-US" sz="1500" dirty="0"/>
          </a:p>
        </p:txBody>
      </p:sp>
      <p:sp>
        <p:nvSpPr>
          <p:cNvPr id="15" name="Text 12"/>
          <p:cNvSpPr txBox="1"/>
          <p:nvPr/>
        </p:nvSpPr>
        <p:spPr>
          <a:xfrm>
            <a:off x="3611880" y="3163824"/>
            <a:ext cx="4846320" cy="548640"/>
          </a:xfrm>
          <a:prstGeom prst="rect">
            <a:avLst/>
          </a:prstGeom>
          <a:noFill/>
          <a:ln/>
        </p:spPr>
        <p:txBody>
          <a:bodyPr wrap="square" lIns="0" tIns="0" rIns="0" bIns="0" rtlCol="0" anchor="ctr"/>
          <a:lstStyle/>
          <a:p>
            <a:pPr indent="0" marL="0">
              <a:buNone/>
            </a:pPr>
            <a:r>
              <a:rPr lang="en-US" sz="1500" dirty="0">
                <a:solidFill>
                  <a:srgbClr val="524E47"/>
                </a:solidFill>
                <a:latin typeface="Calibri" pitchFamily="34" charset="0"/>
                <a:ea typeface="Calibri" pitchFamily="34" charset="-122"/>
                <a:cs typeface="Calibri" pitchFamily="34" charset="-120"/>
              </a:rPr>
              <a:t>[z. B. Datenschutz, IT-Sicherheit]</a:t>
            </a:r>
            <a:endParaRPr lang="en-US" sz="1500" dirty="0"/>
          </a:p>
        </p:txBody>
      </p:sp>
      <p:sp>
        <p:nvSpPr>
          <p:cNvPr id="16" name="Vollständige KI-Richtlinie"/>
          <p:cNvSpPr/>
          <p:nvPr/>
        </p:nvSpPr>
        <p:spPr>
          <a:xfrm>
            <a:off x="548640" y="3822192"/>
            <a:ext cx="8046720" cy="548640"/>
          </a:xfrm>
          <a:prstGeom prst="roundRect">
            <a:avLst>
              <a:gd name="adj" fmla="val 13333"/>
            </a:avLst>
          </a:prstGeom>
          <a:solidFill>
            <a:srgbClr val="F4F2EE"/>
          </a:solidFill>
          <a:ln w="12700">
            <a:solidFill>
              <a:srgbClr val="F4F2EE"/>
            </a:solidFill>
            <a:prstDash val="solid"/>
          </a:ln>
        </p:spPr>
      </p:sp>
      <p:sp>
        <p:nvSpPr>
          <p:cNvPr id="17" name="Text 14"/>
          <p:cNvSpPr txBox="1"/>
          <p:nvPr/>
        </p:nvSpPr>
        <p:spPr>
          <a:xfrm>
            <a:off x="777240" y="3822192"/>
            <a:ext cx="2743200" cy="548640"/>
          </a:xfrm>
          <a:prstGeom prst="rect">
            <a:avLst/>
          </a:prstGeom>
          <a:noFill/>
          <a:ln/>
        </p:spPr>
        <p:txBody>
          <a:bodyPr wrap="square" lIns="0" tIns="0" rIns="0" bIns="0" rtlCol="0" anchor="ctr"/>
          <a:lstStyle/>
          <a:p>
            <a:pPr indent="0" marL="0">
              <a:buNone/>
            </a:pPr>
            <a:r>
              <a:rPr lang="en-US" sz="1500" b="1" dirty="0">
                <a:solidFill>
                  <a:srgbClr val="1D1E1C"/>
                </a:solidFill>
                <a:latin typeface="Calibri" pitchFamily="34" charset="0"/>
                <a:ea typeface="Calibri" pitchFamily="34" charset="-122"/>
                <a:cs typeface="Calibri" pitchFamily="34" charset="-120"/>
              </a:rPr>
              <a:t>Vollständige KI-Richtlinie</a:t>
            </a:r>
            <a:endParaRPr lang="en-US" sz="1500" dirty="0"/>
          </a:p>
        </p:txBody>
      </p:sp>
      <p:sp>
        <p:nvSpPr>
          <p:cNvPr id="18" name="Text 15"/>
          <p:cNvSpPr txBox="1"/>
          <p:nvPr/>
        </p:nvSpPr>
        <p:spPr>
          <a:xfrm>
            <a:off x="3611880" y="3822192"/>
            <a:ext cx="4846320" cy="548640"/>
          </a:xfrm>
          <a:prstGeom prst="rect">
            <a:avLst/>
          </a:prstGeom>
          <a:noFill/>
          <a:ln/>
        </p:spPr>
        <p:txBody>
          <a:bodyPr wrap="square" lIns="0" tIns="0" rIns="0" bIns="0" rtlCol="0" anchor="ctr"/>
          <a:lstStyle/>
          <a:p>
            <a:pPr indent="0" marL="0">
              <a:buNone/>
            </a:pPr>
            <a:r>
              <a:rPr lang="en-US" sz="1500" dirty="0">
                <a:solidFill>
                  <a:srgbClr val="524E47"/>
                </a:solidFill>
                <a:latin typeface="Calibri" pitchFamily="34" charset="0"/>
                <a:ea typeface="Calibri" pitchFamily="34" charset="-122"/>
                <a:cs typeface="Calibri" pitchFamily="34" charset="-120"/>
              </a:rPr>
              <a:t>[Fundstelle im Intranet]</a:t>
            </a:r>
            <a:endParaRPr lang="en-US" sz="15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Übung: selbst ausprobieren</a:t>
            </a:r>
            <a:endParaRPr lang="en-US" sz="2800" dirty="0"/>
          </a:p>
        </p:txBody>
      </p:sp>
      <p:sp>
        <p:nvSpPr>
          <p:cNvPr id="4" name="Zusammenfassen"/>
          <p:cNvSpPr/>
          <p:nvPr/>
        </p:nvSpPr>
        <p:spPr>
          <a:xfrm>
            <a:off x="548640" y="1188720"/>
            <a:ext cx="2514600" cy="3108960"/>
          </a:xfrm>
          <a:prstGeom prst="roundRect">
            <a:avLst>
              <a:gd name="adj" fmla="val 2909"/>
            </a:avLst>
          </a:prstGeom>
          <a:solidFill>
            <a:srgbClr val="F4F2EE"/>
          </a:solidFill>
          <a:ln w="12700">
            <a:solidFill>
              <a:srgbClr val="F4F2EE"/>
            </a:solidFill>
            <a:prstDash val="solid"/>
          </a:ln>
        </p:spPr>
      </p:sp>
      <p:sp>
        <p:nvSpPr>
          <p:cNvPr id="5" name="Text 2"/>
          <p:cNvSpPr txBox="1"/>
          <p:nvPr/>
        </p:nvSpPr>
        <p:spPr>
          <a:xfrm>
            <a:off x="777240" y="1371600"/>
            <a:ext cx="2103120" cy="274320"/>
          </a:xfrm>
          <a:prstGeom prst="rect">
            <a:avLst/>
          </a:prstGeom>
          <a:noFill/>
          <a:ln/>
        </p:spPr>
        <p:txBody>
          <a:bodyPr wrap="square" lIns="0" tIns="0" rIns="0" bIns="0" rtlCol="0" anchor="t"/>
          <a:lstStyle/>
          <a:p>
            <a:pPr indent="0" marL="0">
              <a:buNone/>
            </a:pPr>
            <a:r>
              <a:rPr lang="en-US" sz="1200" b="1" dirty="0">
                <a:solidFill>
                  <a:srgbClr val="928C80"/>
                </a:solidFill>
                <a:latin typeface="Calibri" pitchFamily="34" charset="0"/>
                <a:ea typeface="Calibri" pitchFamily="34" charset="-122"/>
                <a:cs typeface="Calibri" pitchFamily="34" charset="-120"/>
              </a:rPr>
              <a:t>Aufgabe 1</a:t>
            </a:r>
            <a:endParaRPr lang="en-US" sz="1200" dirty="0"/>
          </a:p>
        </p:txBody>
      </p:sp>
      <p:sp>
        <p:nvSpPr>
          <p:cNvPr id="6" name="Text 3"/>
          <p:cNvSpPr txBox="1"/>
          <p:nvPr/>
        </p:nvSpPr>
        <p:spPr>
          <a:xfrm>
            <a:off x="777240" y="1691640"/>
            <a:ext cx="2103120" cy="365760"/>
          </a:xfrm>
          <a:prstGeom prst="rect">
            <a:avLst/>
          </a:prstGeom>
          <a:noFill/>
          <a:ln/>
        </p:spPr>
        <p:txBody>
          <a:bodyPr wrap="square" lIns="0" tIns="0" rIns="0" bIns="0" rtlCol="0" anchor="t"/>
          <a:lstStyle/>
          <a:p>
            <a:pPr indent="0" marL="0">
              <a:buNone/>
            </a:pPr>
            <a:r>
              <a:rPr lang="en-US" sz="1800" b="1" dirty="0">
                <a:solidFill>
                  <a:srgbClr val="1D1E1C"/>
                </a:solidFill>
                <a:latin typeface="Calibri" pitchFamily="34" charset="0"/>
                <a:ea typeface="Calibri" pitchFamily="34" charset="-122"/>
                <a:cs typeface="Calibri" pitchFamily="34" charset="-120"/>
              </a:rPr>
              <a:t>Zusammenfassen</a:t>
            </a:r>
            <a:endParaRPr lang="en-US" sz="1800" dirty="0"/>
          </a:p>
        </p:txBody>
      </p:sp>
      <p:sp>
        <p:nvSpPr>
          <p:cNvPr id="7" name="Text 4"/>
          <p:cNvSpPr txBox="1"/>
          <p:nvPr/>
        </p:nvSpPr>
        <p:spPr>
          <a:xfrm>
            <a:off x="777240" y="2148840"/>
            <a:ext cx="2103120" cy="20116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Lassen Sie einen öffentlichen Text (etwa eine Pressemitteilung) in fünf Sätzen zusammenfassen. Stimmt alles?</a:t>
            </a:r>
            <a:endParaRPr lang="en-US" sz="1400" dirty="0"/>
          </a:p>
        </p:txBody>
      </p:sp>
      <p:sp>
        <p:nvSpPr>
          <p:cNvPr id="8" name="Entwerfen"/>
          <p:cNvSpPr/>
          <p:nvPr/>
        </p:nvSpPr>
        <p:spPr>
          <a:xfrm>
            <a:off x="3264408" y="1188720"/>
            <a:ext cx="2514600" cy="3108960"/>
          </a:xfrm>
          <a:prstGeom prst="roundRect">
            <a:avLst>
              <a:gd name="adj" fmla="val 2909"/>
            </a:avLst>
          </a:prstGeom>
          <a:solidFill>
            <a:srgbClr val="F4F2EE"/>
          </a:solidFill>
          <a:ln w="12700">
            <a:solidFill>
              <a:srgbClr val="F4F2EE"/>
            </a:solidFill>
            <a:prstDash val="solid"/>
          </a:ln>
        </p:spPr>
      </p:sp>
      <p:sp>
        <p:nvSpPr>
          <p:cNvPr id="9" name="Text 6"/>
          <p:cNvSpPr txBox="1"/>
          <p:nvPr/>
        </p:nvSpPr>
        <p:spPr>
          <a:xfrm>
            <a:off x="3493008" y="1371600"/>
            <a:ext cx="2103120" cy="274320"/>
          </a:xfrm>
          <a:prstGeom prst="rect">
            <a:avLst/>
          </a:prstGeom>
          <a:noFill/>
          <a:ln/>
        </p:spPr>
        <p:txBody>
          <a:bodyPr wrap="square" lIns="0" tIns="0" rIns="0" bIns="0" rtlCol="0" anchor="t"/>
          <a:lstStyle/>
          <a:p>
            <a:pPr indent="0" marL="0">
              <a:buNone/>
            </a:pPr>
            <a:r>
              <a:rPr lang="en-US" sz="1200" b="1" dirty="0">
                <a:solidFill>
                  <a:srgbClr val="928C80"/>
                </a:solidFill>
                <a:latin typeface="Calibri" pitchFamily="34" charset="0"/>
                <a:ea typeface="Calibri" pitchFamily="34" charset="-122"/>
                <a:cs typeface="Calibri" pitchFamily="34" charset="-120"/>
              </a:rPr>
              <a:t>Aufgabe 2</a:t>
            </a:r>
            <a:endParaRPr lang="en-US" sz="1200" dirty="0"/>
          </a:p>
        </p:txBody>
      </p:sp>
      <p:sp>
        <p:nvSpPr>
          <p:cNvPr id="10" name="Text 7"/>
          <p:cNvSpPr txBox="1"/>
          <p:nvPr/>
        </p:nvSpPr>
        <p:spPr>
          <a:xfrm>
            <a:off x="3493008" y="1691640"/>
            <a:ext cx="2103120" cy="365760"/>
          </a:xfrm>
          <a:prstGeom prst="rect">
            <a:avLst/>
          </a:prstGeom>
          <a:noFill/>
          <a:ln/>
        </p:spPr>
        <p:txBody>
          <a:bodyPr wrap="square" lIns="0" tIns="0" rIns="0" bIns="0" rtlCol="0" anchor="t"/>
          <a:lstStyle/>
          <a:p>
            <a:pPr indent="0" marL="0">
              <a:buNone/>
            </a:pPr>
            <a:r>
              <a:rPr lang="en-US" sz="1800" b="1" dirty="0">
                <a:solidFill>
                  <a:srgbClr val="1D1E1C"/>
                </a:solidFill>
                <a:latin typeface="Calibri" pitchFamily="34" charset="0"/>
                <a:ea typeface="Calibri" pitchFamily="34" charset="-122"/>
                <a:cs typeface="Calibri" pitchFamily="34" charset="-120"/>
              </a:rPr>
              <a:t>Entwerfen</a:t>
            </a:r>
            <a:endParaRPr lang="en-US" sz="1800" dirty="0"/>
          </a:p>
        </p:txBody>
      </p:sp>
      <p:sp>
        <p:nvSpPr>
          <p:cNvPr id="11" name="Text 8"/>
          <p:cNvSpPr txBox="1"/>
          <p:nvPr/>
        </p:nvSpPr>
        <p:spPr>
          <a:xfrm>
            <a:off x="3493008" y="2148840"/>
            <a:ext cx="2103120" cy="20116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Schreiben Sie mit der KI eine E-Mail zu einem Alltagsthema. Verbessern Sie die Anweisung zweimal.</a:t>
            </a:r>
            <a:endParaRPr lang="en-US" sz="1400" dirty="0"/>
          </a:p>
        </p:txBody>
      </p:sp>
      <p:sp>
        <p:nvSpPr>
          <p:cNvPr id="12" name="Prüfen"/>
          <p:cNvSpPr/>
          <p:nvPr/>
        </p:nvSpPr>
        <p:spPr>
          <a:xfrm>
            <a:off x="5980176" y="1188720"/>
            <a:ext cx="2514600" cy="3108960"/>
          </a:xfrm>
          <a:prstGeom prst="roundRect">
            <a:avLst>
              <a:gd name="adj" fmla="val 2909"/>
            </a:avLst>
          </a:prstGeom>
          <a:solidFill>
            <a:srgbClr val="F4F2EE"/>
          </a:solidFill>
          <a:ln w="12700">
            <a:solidFill>
              <a:srgbClr val="F4F2EE"/>
            </a:solidFill>
            <a:prstDash val="solid"/>
          </a:ln>
        </p:spPr>
      </p:sp>
      <p:sp>
        <p:nvSpPr>
          <p:cNvPr id="13" name="Text 10"/>
          <p:cNvSpPr txBox="1"/>
          <p:nvPr/>
        </p:nvSpPr>
        <p:spPr>
          <a:xfrm>
            <a:off x="6208776" y="1371600"/>
            <a:ext cx="2103120" cy="274320"/>
          </a:xfrm>
          <a:prstGeom prst="rect">
            <a:avLst/>
          </a:prstGeom>
          <a:noFill/>
          <a:ln/>
        </p:spPr>
        <p:txBody>
          <a:bodyPr wrap="square" lIns="0" tIns="0" rIns="0" bIns="0" rtlCol="0" anchor="t"/>
          <a:lstStyle/>
          <a:p>
            <a:pPr indent="0" marL="0">
              <a:buNone/>
            </a:pPr>
            <a:r>
              <a:rPr lang="en-US" sz="1200" b="1" dirty="0">
                <a:solidFill>
                  <a:srgbClr val="928C80"/>
                </a:solidFill>
                <a:latin typeface="Calibri" pitchFamily="34" charset="0"/>
                <a:ea typeface="Calibri" pitchFamily="34" charset="-122"/>
                <a:cs typeface="Calibri" pitchFamily="34" charset="-120"/>
              </a:rPr>
              <a:t>Aufgabe 3</a:t>
            </a:r>
            <a:endParaRPr lang="en-US" sz="1200" dirty="0"/>
          </a:p>
        </p:txBody>
      </p:sp>
      <p:sp>
        <p:nvSpPr>
          <p:cNvPr id="14" name="Text 11"/>
          <p:cNvSpPr txBox="1"/>
          <p:nvPr/>
        </p:nvSpPr>
        <p:spPr>
          <a:xfrm>
            <a:off x="6208776" y="1691640"/>
            <a:ext cx="2103120" cy="365760"/>
          </a:xfrm>
          <a:prstGeom prst="rect">
            <a:avLst/>
          </a:prstGeom>
          <a:noFill/>
          <a:ln/>
        </p:spPr>
        <p:txBody>
          <a:bodyPr wrap="square" lIns="0" tIns="0" rIns="0" bIns="0" rtlCol="0" anchor="t"/>
          <a:lstStyle/>
          <a:p>
            <a:pPr indent="0" marL="0">
              <a:buNone/>
            </a:pPr>
            <a:r>
              <a:rPr lang="en-US" sz="1800" b="1" dirty="0">
                <a:solidFill>
                  <a:srgbClr val="1D1E1C"/>
                </a:solidFill>
                <a:latin typeface="Calibri" pitchFamily="34" charset="0"/>
                <a:ea typeface="Calibri" pitchFamily="34" charset="-122"/>
                <a:cs typeface="Calibri" pitchFamily="34" charset="-120"/>
              </a:rPr>
              <a:t>Prüfen</a:t>
            </a:r>
            <a:endParaRPr lang="en-US" sz="1800" dirty="0"/>
          </a:p>
        </p:txBody>
      </p:sp>
      <p:sp>
        <p:nvSpPr>
          <p:cNvPr id="15" name="Text 12"/>
          <p:cNvSpPr txBox="1"/>
          <p:nvPr/>
        </p:nvSpPr>
        <p:spPr>
          <a:xfrm>
            <a:off x="6208776" y="2148840"/>
            <a:ext cx="2103120" cy="2011680"/>
          </a:xfrm>
          <a:prstGeom prst="rect">
            <a:avLst/>
          </a:prstGeom>
          <a:noFill/>
          <a:ln/>
        </p:spPr>
        <p:txBody>
          <a:bodyPr wrap="square" lIns="0" tIns="0" rIns="0" bIns="0" rtlCol="0" anchor="t"/>
          <a:lstStyle/>
          <a:p>
            <a:pPr indent="0" marL="0">
              <a:buNone/>
            </a:pPr>
            <a:r>
              <a:rPr lang="en-US" sz="1400" dirty="0">
                <a:solidFill>
                  <a:srgbClr val="524E47"/>
                </a:solidFill>
                <a:latin typeface="Calibri" pitchFamily="34" charset="0"/>
                <a:ea typeface="Calibri" pitchFamily="34" charset="-122"/>
                <a:cs typeface="Calibri" pitchFamily="34" charset="-120"/>
              </a:rPr>
              <a:t>Fragen Sie nach einer Zahl oder einem Paragraphen. Prüfen Sie die Antwort an einer Quelle.</a:t>
            </a:r>
            <a:endParaRPr lang="en-US" sz="14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itel"/>
          <p:cNvSpPr txBox="1"/>
          <p:nvPr/>
        </p:nvSpPr>
        <p:spPr>
          <a:xfrm>
            <a:off x="548640" y="320040"/>
            <a:ext cx="8046720" cy="685800"/>
          </a:xfrm>
          <a:prstGeom prst="rect">
            <a:avLst/>
          </a:prstGeom>
          <a:noFill/>
          <a:ln/>
        </p:spPr>
        <p:txBody>
          <a:bodyPr wrap="square" lIns="0" tIns="0" rIns="0" bIns="0" rtlCol="0" anchor="t"/>
          <a:lstStyle/>
          <a:p>
            <a:pPr indent="0" marL="0">
              <a:buNone/>
            </a:pPr>
            <a:r>
              <a:rPr lang="en-US" sz="2800" b="1" dirty="0">
                <a:solidFill>
                  <a:srgbClr val="1D1E1C"/>
                </a:solidFill>
                <a:latin typeface="Cambria" pitchFamily="34" charset="0"/>
                <a:ea typeface="Cambria" pitchFamily="34" charset="-122"/>
                <a:cs typeface="Cambria" pitchFamily="34" charset="-120"/>
              </a:rPr>
              <a:t>Wissenscheck: stimmt das?</a:t>
            </a:r>
            <a:endParaRPr lang="en-US" sz="2800" dirty="0"/>
          </a:p>
        </p:txBody>
      </p:sp>
      <p:sp>
        <p:nvSpPr>
          <p:cNvPr id="4" name="Shape 1"/>
          <p:cNvSpPr/>
          <p:nvPr/>
        </p:nvSpPr>
        <p:spPr>
          <a:xfrm>
            <a:off x="548640" y="1252728"/>
            <a:ext cx="420624" cy="420624"/>
          </a:xfrm>
          <a:prstGeom prst="ellipse">
            <a:avLst/>
          </a:prstGeom>
          <a:solidFill>
            <a:srgbClr val="1D1E1C"/>
          </a:solidFill>
          <a:ln w="12700">
            <a:solidFill>
              <a:srgbClr val="1D1E1C"/>
            </a:solidFill>
            <a:prstDash val="solid"/>
          </a:ln>
        </p:spPr>
      </p:sp>
      <p:sp>
        <p:nvSpPr>
          <p:cNvPr id="5" name="Text 2"/>
          <p:cNvSpPr txBox="1"/>
          <p:nvPr/>
        </p:nvSpPr>
        <p:spPr>
          <a:xfrm>
            <a:off x="548640" y="1252728"/>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1</a:t>
            </a:r>
            <a:endParaRPr lang="en-US" sz="1400" dirty="0"/>
          </a:p>
        </p:txBody>
      </p:sp>
      <p:sp>
        <p:nvSpPr>
          <p:cNvPr id="6" name="Text 3"/>
          <p:cNvSpPr txBox="1"/>
          <p:nvPr/>
        </p:nvSpPr>
        <p:spPr>
          <a:xfrm>
            <a:off x="1143000" y="1188720"/>
            <a:ext cx="5852160" cy="548640"/>
          </a:xfrm>
          <a:prstGeom prst="rect">
            <a:avLst/>
          </a:prstGeom>
          <a:noFill/>
          <a:ln/>
        </p:spPr>
        <p:txBody>
          <a:bodyPr wrap="square" lIns="0" tIns="0" rIns="0" bIns="0" rtlCol="0" anchor="ctr"/>
          <a:lstStyle/>
          <a:p>
            <a:pPr indent="0" marL="0">
              <a:buNone/>
            </a:pPr>
            <a:r>
              <a:rPr lang="en-US" sz="1500" dirty="0">
                <a:solidFill>
                  <a:srgbClr val="1D1E1C"/>
                </a:solidFill>
                <a:latin typeface="Calibri" pitchFamily="34" charset="0"/>
                <a:ea typeface="Calibri" pitchFamily="34" charset="-122"/>
                <a:cs typeface="Calibri" pitchFamily="34" charset="-120"/>
              </a:rPr>
              <a:t>Was die KI mit Quellenangabe sagt, muss ich nicht mehr prüfen.</a:t>
            </a:r>
            <a:endParaRPr lang="en-US" sz="1500" dirty="0"/>
          </a:p>
        </p:txBody>
      </p:sp>
      <p:sp>
        <p:nvSpPr>
          <p:cNvPr id="7" name="Text 4"/>
          <p:cNvSpPr txBox="1"/>
          <p:nvPr/>
        </p:nvSpPr>
        <p:spPr>
          <a:xfrm>
            <a:off x="7086600" y="1188720"/>
            <a:ext cx="1508760" cy="548640"/>
          </a:xfrm>
          <a:prstGeom prst="rect">
            <a:avLst/>
          </a:prstGeom>
          <a:noFill/>
          <a:ln/>
        </p:spPr>
        <p:txBody>
          <a:bodyPr wrap="square" lIns="0" tIns="0" rIns="0" bIns="0" rtlCol="0" anchor="ctr"/>
          <a:lstStyle/>
          <a:p>
            <a:pPr algn="r" indent="0" marL="0">
              <a:buNone/>
            </a:pPr>
            <a:r>
              <a:rPr lang="en-US" sz="1300" dirty="0">
                <a:solidFill>
                  <a:srgbClr val="928C80"/>
                </a:solidFill>
                <a:latin typeface="Calibri" pitchFamily="34" charset="0"/>
                <a:ea typeface="Calibri" pitchFamily="34" charset="-122"/>
                <a:cs typeface="Calibri" pitchFamily="34" charset="-120"/>
              </a:rPr>
              <a:t>Richtig  ·  Falsch</a:t>
            </a:r>
            <a:endParaRPr lang="en-US" sz="1300" dirty="0"/>
          </a:p>
        </p:txBody>
      </p:sp>
      <p:sp>
        <p:nvSpPr>
          <p:cNvPr id="8" name="Shape 5"/>
          <p:cNvSpPr/>
          <p:nvPr/>
        </p:nvSpPr>
        <p:spPr>
          <a:xfrm>
            <a:off x="548640" y="1911096"/>
            <a:ext cx="420624" cy="420624"/>
          </a:xfrm>
          <a:prstGeom prst="ellipse">
            <a:avLst/>
          </a:prstGeom>
          <a:solidFill>
            <a:srgbClr val="1D1E1C"/>
          </a:solidFill>
          <a:ln w="12700">
            <a:solidFill>
              <a:srgbClr val="1D1E1C"/>
            </a:solidFill>
            <a:prstDash val="solid"/>
          </a:ln>
        </p:spPr>
      </p:sp>
      <p:sp>
        <p:nvSpPr>
          <p:cNvPr id="9" name="Text 6"/>
          <p:cNvSpPr txBox="1"/>
          <p:nvPr/>
        </p:nvSpPr>
        <p:spPr>
          <a:xfrm>
            <a:off x="548640" y="1911096"/>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2</a:t>
            </a:r>
            <a:endParaRPr lang="en-US" sz="1400" dirty="0"/>
          </a:p>
        </p:txBody>
      </p:sp>
      <p:sp>
        <p:nvSpPr>
          <p:cNvPr id="10" name="Text 7"/>
          <p:cNvSpPr txBox="1"/>
          <p:nvPr/>
        </p:nvSpPr>
        <p:spPr>
          <a:xfrm>
            <a:off x="1143000" y="1847088"/>
            <a:ext cx="5852160" cy="548640"/>
          </a:xfrm>
          <a:prstGeom prst="rect">
            <a:avLst/>
          </a:prstGeom>
          <a:noFill/>
          <a:ln/>
        </p:spPr>
        <p:txBody>
          <a:bodyPr wrap="square" lIns="0" tIns="0" rIns="0" bIns="0" rtlCol="0" anchor="ctr"/>
          <a:lstStyle/>
          <a:p>
            <a:pPr indent="0" marL="0">
              <a:buNone/>
            </a:pPr>
            <a:r>
              <a:rPr lang="en-US" sz="1500" dirty="0">
                <a:solidFill>
                  <a:srgbClr val="1D1E1C"/>
                </a:solidFill>
                <a:latin typeface="Calibri" pitchFamily="34" charset="0"/>
                <a:ea typeface="Calibri" pitchFamily="34" charset="-122"/>
                <a:cs typeface="Calibri" pitchFamily="34" charset="-120"/>
              </a:rPr>
              <a:t>Patientendaten darf ich in jeden KI-Chat eingeben, wenn ich die Namen weglasse.</a:t>
            </a:r>
            <a:endParaRPr lang="en-US" sz="1500" dirty="0"/>
          </a:p>
        </p:txBody>
      </p:sp>
      <p:sp>
        <p:nvSpPr>
          <p:cNvPr id="11" name="Text 8"/>
          <p:cNvSpPr txBox="1"/>
          <p:nvPr/>
        </p:nvSpPr>
        <p:spPr>
          <a:xfrm>
            <a:off x="7086600" y="1847088"/>
            <a:ext cx="1508760" cy="548640"/>
          </a:xfrm>
          <a:prstGeom prst="rect">
            <a:avLst/>
          </a:prstGeom>
          <a:noFill/>
          <a:ln/>
        </p:spPr>
        <p:txBody>
          <a:bodyPr wrap="square" lIns="0" tIns="0" rIns="0" bIns="0" rtlCol="0" anchor="ctr"/>
          <a:lstStyle/>
          <a:p>
            <a:pPr algn="r" indent="0" marL="0">
              <a:buNone/>
            </a:pPr>
            <a:r>
              <a:rPr lang="en-US" sz="1300" dirty="0">
                <a:solidFill>
                  <a:srgbClr val="928C80"/>
                </a:solidFill>
                <a:latin typeface="Calibri" pitchFamily="34" charset="0"/>
                <a:ea typeface="Calibri" pitchFamily="34" charset="-122"/>
                <a:cs typeface="Calibri" pitchFamily="34" charset="-120"/>
              </a:rPr>
              <a:t>Richtig  ·  Falsch</a:t>
            </a:r>
            <a:endParaRPr lang="en-US" sz="1300" dirty="0"/>
          </a:p>
        </p:txBody>
      </p:sp>
      <p:sp>
        <p:nvSpPr>
          <p:cNvPr id="12" name="Shape 9"/>
          <p:cNvSpPr/>
          <p:nvPr/>
        </p:nvSpPr>
        <p:spPr>
          <a:xfrm>
            <a:off x="548640" y="2569464"/>
            <a:ext cx="420624" cy="420624"/>
          </a:xfrm>
          <a:prstGeom prst="ellipse">
            <a:avLst/>
          </a:prstGeom>
          <a:solidFill>
            <a:srgbClr val="1D1E1C"/>
          </a:solidFill>
          <a:ln w="12700">
            <a:solidFill>
              <a:srgbClr val="1D1E1C"/>
            </a:solidFill>
            <a:prstDash val="solid"/>
          </a:ln>
        </p:spPr>
      </p:sp>
      <p:sp>
        <p:nvSpPr>
          <p:cNvPr id="13" name="Text 10"/>
          <p:cNvSpPr txBox="1"/>
          <p:nvPr/>
        </p:nvSpPr>
        <p:spPr>
          <a:xfrm>
            <a:off x="548640" y="2569464"/>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3</a:t>
            </a:r>
            <a:endParaRPr lang="en-US" sz="1400" dirty="0"/>
          </a:p>
        </p:txBody>
      </p:sp>
      <p:sp>
        <p:nvSpPr>
          <p:cNvPr id="14" name="Text 11"/>
          <p:cNvSpPr txBox="1"/>
          <p:nvPr/>
        </p:nvSpPr>
        <p:spPr>
          <a:xfrm>
            <a:off x="1143000" y="2505456"/>
            <a:ext cx="5852160" cy="548640"/>
          </a:xfrm>
          <a:prstGeom prst="rect">
            <a:avLst/>
          </a:prstGeom>
          <a:noFill/>
          <a:ln/>
        </p:spPr>
        <p:txBody>
          <a:bodyPr wrap="square" lIns="0" tIns="0" rIns="0" bIns="0" rtlCol="0" anchor="ctr"/>
          <a:lstStyle/>
          <a:p>
            <a:pPr indent="0" marL="0">
              <a:buNone/>
            </a:pPr>
            <a:r>
              <a:rPr lang="en-US" sz="1500" dirty="0">
                <a:solidFill>
                  <a:srgbClr val="1D1E1C"/>
                </a:solidFill>
                <a:latin typeface="Calibri" pitchFamily="34" charset="0"/>
                <a:ea typeface="Calibri" pitchFamily="34" charset="-122"/>
                <a:cs typeface="Calibri" pitchFamily="34" charset="-120"/>
              </a:rPr>
              <a:t>Eine klare Anweisung mit Kontext liefert bessere Ergebnisse.</a:t>
            </a:r>
            <a:endParaRPr lang="en-US" sz="1500" dirty="0"/>
          </a:p>
        </p:txBody>
      </p:sp>
      <p:sp>
        <p:nvSpPr>
          <p:cNvPr id="15" name="Text 12"/>
          <p:cNvSpPr txBox="1"/>
          <p:nvPr/>
        </p:nvSpPr>
        <p:spPr>
          <a:xfrm>
            <a:off x="7086600" y="2505456"/>
            <a:ext cx="1508760" cy="548640"/>
          </a:xfrm>
          <a:prstGeom prst="rect">
            <a:avLst/>
          </a:prstGeom>
          <a:noFill/>
          <a:ln/>
        </p:spPr>
        <p:txBody>
          <a:bodyPr wrap="square" lIns="0" tIns="0" rIns="0" bIns="0" rtlCol="0" anchor="ctr"/>
          <a:lstStyle/>
          <a:p>
            <a:pPr algn="r" indent="0" marL="0">
              <a:buNone/>
            </a:pPr>
            <a:r>
              <a:rPr lang="en-US" sz="1300" dirty="0">
                <a:solidFill>
                  <a:srgbClr val="928C80"/>
                </a:solidFill>
                <a:latin typeface="Calibri" pitchFamily="34" charset="0"/>
                <a:ea typeface="Calibri" pitchFamily="34" charset="-122"/>
                <a:cs typeface="Calibri" pitchFamily="34" charset="-120"/>
              </a:rPr>
              <a:t>Richtig  ·  Falsch</a:t>
            </a:r>
            <a:endParaRPr lang="en-US" sz="1300" dirty="0"/>
          </a:p>
        </p:txBody>
      </p:sp>
      <p:sp>
        <p:nvSpPr>
          <p:cNvPr id="16" name="Shape 13"/>
          <p:cNvSpPr/>
          <p:nvPr/>
        </p:nvSpPr>
        <p:spPr>
          <a:xfrm>
            <a:off x="548640" y="3227832"/>
            <a:ext cx="420624" cy="420624"/>
          </a:xfrm>
          <a:prstGeom prst="ellipse">
            <a:avLst/>
          </a:prstGeom>
          <a:solidFill>
            <a:srgbClr val="1D1E1C"/>
          </a:solidFill>
          <a:ln w="12700">
            <a:solidFill>
              <a:srgbClr val="1D1E1C"/>
            </a:solidFill>
            <a:prstDash val="solid"/>
          </a:ln>
        </p:spPr>
      </p:sp>
      <p:sp>
        <p:nvSpPr>
          <p:cNvPr id="17" name="Text 14"/>
          <p:cNvSpPr txBox="1"/>
          <p:nvPr/>
        </p:nvSpPr>
        <p:spPr>
          <a:xfrm>
            <a:off x="548640" y="3227832"/>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4</a:t>
            </a:r>
            <a:endParaRPr lang="en-US" sz="1400" dirty="0"/>
          </a:p>
        </p:txBody>
      </p:sp>
      <p:sp>
        <p:nvSpPr>
          <p:cNvPr id="18" name="Text 15"/>
          <p:cNvSpPr txBox="1"/>
          <p:nvPr/>
        </p:nvSpPr>
        <p:spPr>
          <a:xfrm>
            <a:off x="1143000" y="3163824"/>
            <a:ext cx="5852160" cy="548640"/>
          </a:xfrm>
          <a:prstGeom prst="rect">
            <a:avLst/>
          </a:prstGeom>
          <a:noFill/>
          <a:ln/>
        </p:spPr>
        <p:txBody>
          <a:bodyPr wrap="square" lIns="0" tIns="0" rIns="0" bIns="0" rtlCol="0" anchor="ctr"/>
          <a:lstStyle/>
          <a:p>
            <a:pPr indent="0" marL="0">
              <a:buNone/>
            </a:pPr>
            <a:r>
              <a:rPr lang="en-US" sz="1500" dirty="0">
                <a:solidFill>
                  <a:srgbClr val="1D1E1C"/>
                </a:solidFill>
                <a:latin typeface="Calibri" pitchFamily="34" charset="0"/>
                <a:ea typeface="Calibri" pitchFamily="34" charset="-122"/>
                <a:cs typeface="Calibri" pitchFamily="34" charset="-120"/>
              </a:rPr>
              <a:t>Wenn die KI einen Fehler macht, ist die KI verantwortlich.</a:t>
            </a:r>
            <a:endParaRPr lang="en-US" sz="1500" dirty="0"/>
          </a:p>
        </p:txBody>
      </p:sp>
      <p:sp>
        <p:nvSpPr>
          <p:cNvPr id="19" name="Text 16"/>
          <p:cNvSpPr txBox="1"/>
          <p:nvPr/>
        </p:nvSpPr>
        <p:spPr>
          <a:xfrm>
            <a:off x="7086600" y="3163824"/>
            <a:ext cx="1508760" cy="548640"/>
          </a:xfrm>
          <a:prstGeom prst="rect">
            <a:avLst/>
          </a:prstGeom>
          <a:noFill/>
          <a:ln/>
        </p:spPr>
        <p:txBody>
          <a:bodyPr wrap="square" lIns="0" tIns="0" rIns="0" bIns="0" rtlCol="0" anchor="ctr"/>
          <a:lstStyle/>
          <a:p>
            <a:pPr algn="r" indent="0" marL="0">
              <a:buNone/>
            </a:pPr>
            <a:r>
              <a:rPr lang="en-US" sz="1300" dirty="0">
                <a:solidFill>
                  <a:srgbClr val="928C80"/>
                </a:solidFill>
                <a:latin typeface="Calibri" pitchFamily="34" charset="0"/>
                <a:ea typeface="Calibri" pitchFamily="34" charset="-122"/>
                <a:cs typeface="Calibri" pitchFamily="34" charset="-120"/>
              </a:rPr>
              <a:t>Richtig  ·  Falsch</a:t>
            </a:r>
            <a:endParaRPr lang="en-US" sz="1300" dirty="0"/>
          </a:p>
        </p:txBody>
      </p:sp>
      <p:sp>
        <p:nvSpPr>
          <p:cNvPr id="20" name="Shape 17"/>
          <p:cNvSpPr/>
          <p:nvPr/>
        </p:nvSpPr>
        <p:spPr>
          <a:xfrm>
            <a:off x="548640" y="3886200"/>
            <a:ext cx="420624" cy="420624"/>
          </a:xfrm>
          <a:prstGeom prst="ellipse">
            <a:avLst/>
          </a:prstGeom>
          <a:solidFill>
            <a:srgbClr val="1D1E1C"/>
          </a:solidFill>
          <a:ln w="12700">
            <a:solidFill>
              <a:srgbClr val="1D1E1C"/>
            </a:solidFill>
            <a:prstDash val="solid"/>
          </a:ln>
        </p:spPr>
      </p:sp>
      <p:sp>
        <p:nvSpPr>
          <p:cNvPr id="21" name="Text 18"/>
          <p:cNvSpPr txBox="1"/>
          <p:nvPr/>
        </p:nvSpPr>
        <p:spPr>
          <a:xfrm>
            <a:off x="548640" y="3886200"/>
            <a:ext cx="420624" cy="420624"/>
          </a:xfrm>
          <a:prstGeom prst="rect">
            <a:avLst/>
          </a:prstGeom>
          <a:noFill/>
          <a:ln/>
        </p:spPr>
        <p:txBody>
          <a:bodyPr wrap="square" lIns="0" tIns="0" rIns="0" bIns="0" rtlCol="0" anchor="ctr"/>
          <a:lstStyle/>
          <a:p>
            <a:pPr algn="ctr" indent="0" marL="0">
              <a:buNone/>
            </a:pPr>
            <a:r>
              <a:rPr lang="en-US" sz="1400" b="1" dirty="0">
                <a:solidFill>
                  <a:srgbClr val="FFFFFF"/>
                </a:solidFill>
                <a:latin typeface="Calibri" pitchFamily="34" charset="0"/>
                <a:ea typeface="Calibri" pitchFamily="34" charset="-122"/>
                <a:cs typeface="Calibri" pitchFamily="34" charset="-120"/>
              </a:rPr>
              <a:t>5</a:t>
            </a:r>
            <a:endParaRPr lang="en-US" sz="1400" dirty="0"/>
          </a:p>
        </p:txBody>
      </p:sp>
      <p:sp>
        <p:nvSpPr>
          <p:cNvPr id="22" name="Text 19"/>
          <p:cNvSpPr txBox="1"/>
          <p:nvPr/>
        </p:nvSpPr>
        <p:spPr>
          <a:xfrm>
            <a:off x="1143000" y="3822192"/>
            <a:ext cx="5852160" cy="548640"/>
          </a:xfrm>
          <a:prstGeom prst="rect">
            <a:avLst/>
          </a:prstGeom>
          <a:noFill/>
          <a:ln/>
        </p:spPr>
        <p:txBody>
          <a:bodyPr wrap="square" lIns="0" tIns="0" rIns="0" bIns="0" rtlCol="0" anchor="ctr"/>
          <a:lstStyle/>
          <a:p>
            <a:pPr indent="0" marL="0">
              <a:buNone/>
            </a:pPr>
            <a:r>
              <a:rPr lang="en-US" sz="1500" dirty="0">
                <a:solidFill>
                  <a:srgbClr val="1D1E1C"/>
                </a:solidFill>
                <a:latin typeface="Calibri" pitchFamily="34" charset="0"/>
                <a:ea typeface="Calibri" pitchFamily="34" charset="-122"/>
                <a:cs typeface="Calibri" pitchFamily="34" charset="-120"/>
              </a:rPr>
              <a:t>Fehler und Vorfälle melde ich an die Ansprechperson.</a:t>
            </a:r>
            <a:endParaRPr lang="en-US" sz="1500" dirty="0"/>
          </a:p>
        </p:txBody>
      </p:sp>
      <p:sp>
        <p:nvSpPr>
          <p:cNvPr id="23" name="Text 20"/>
          <p:cNvSpPr txBox="1"/>
          <p:nvPr/>
        </p:nvSpPr>
        <p:spPr>
          <a:xfrm>
            <a:off x="7086600" y="3822192"/>
            <a:ext cx="1508760" cy="548640"/>
          </a:xfrm>
          <a:prstGeom prst="rect">
            <a:avLst/>
          </a:prstGeom>
          <a:noFill/>
          <a:ln/>
        </p:spPr>
        <p:txBody>
          <a:bodyPr wrap="square" lIns="0" tIns="0" rIns="0" bIns="0" rtlCol="0" anchor="ctr"/>
          <a:lstStyle/>
          <a:p>
            <a:pPr algn="r" indent="0" marL="0">
              <a:buNone/>
            </a:pPr>
            <a:r>
              <a:rPr lang="en-US" sz="1300" dirty="0">
                <a:solidFill>
                  <a:srgbClr val="928C80"/>
                </a:solidFill>
                <a:latin typeface="Calibri" pitchFamily="34" charset="0"/>
                <a:ea typeface="Calibri" pitchFamily="34" charset="-122"/>
                <a:cs typeface="Calibri" pitchFamily="34" charset="-120"/>
              </a:rPr>
              <a:t>Richtig  ·  Falsch</a:t>
            </a:r>
            <a:endParaRPr lang="en-US" sz="1300" dirty="0"/>
          </a:p>
        </p:txBody>
      </p:sp>
      <p:sp>
        <p:nvSpPr>
          <p:cNvPr id="25" name="Slide Number Placeholder 0"/>
          <p:cNvSpPr>
            <a:spLocks noGrp="1"/>
          </p:cNvSpPr>
          <p:nvPr>
            <p:ph type="sldNum" sz="quarter" idx="4294967295"/>
          </p:nvPr>
        </p:nvSpPr>
        <p:spPr>
          <a:xfrm>
            <a:off x="8229600" y="4736592"/>
            <a:ext cx="365760" cy="228600"/>
          </a:xfrm>
          <a:prstGeom prst="rect">
            <a:avLst/>
          </a:prstGeom>
          <a:extLst>
            <a:ext uri="{C572A759-6A51-4108-AA02-DFA0A04FC94B}">
              <ma14:wrappingTextBoxFlag xmlns:ma14="http://schemas.microsoft.com/office/mac/drawingml/2011/main" val="0"/>
            </a:ext>
          </a:extLst>
        </p:spPr>
        <p:txBody>
          <a:bodyPr/>
          <a:lstStyle>
            <a:lvl1pPr>
              <a:defRPr sz="900">
                <a:solidFill>
                  <a:srgbClr val="928C80"/>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itel"/>
          <p:cNvSpPr txBox="1"/>
          <p:nvPr/>
        </p:nvSpPr>
        <p:spPr>
          <a:xfrm>
            <a:off x="548640" y="457200"/>
            <a:ext cx="8046720" cy="731520"/>
          </a:xfrm>
          <a:prstGeom prst="rect">
            <a:avLst/>
          </a:prstGeom>
          <a:noFill/>
          <a:ln/>
        </p:spPr>
        <p:txBody>
          <a:bodyPr wrap="square" lIns="0" tIns="0" rIns="0" bIns="0" rtlCol="0" anchor="t"/>
          <a:lstStyle/>
          <a:p>
            <a:pPr indent="0" marL="0">
              <a:buNone/>
            </a:pPr>
            <a:r>
              <a:rPr lang="en-US" sz="3200" b="1" dirty="0">
                <a:solidFill>
                  <a:srgbClr val="FFFFFF"/>
                </a:solidFill>
                <a:latin typeface="Cambria" pitchFamily="34" charset="0"/>
                <a:ea typeface="Cambria" pitchFamily="34" charset="-122"/>
                <a:cs typeface="Cambria" pitchFamily="34" charset="-120"/>
              </a:rPr>
              <a:t>Das Wichtigste in fünf Regeln</a:t>
            </a:r>
            <a:endParaRPr lang="en-US" sz="3200" dirty="0"/>
          </a:p>
        </p:txBody>
      </p:sp>
      <p:sp>
        <p:nvSpPr>
          <p:cNvPr id="3" name="Text 1"/>
          <p:cNvSpPr txBox="1"/>
          <p:nvPr/>
        </p:nvSpPr>
        <p:spPr>
          <a:xfrm>
            <a:off x="548640" y="1371600"/>
            <a:ext cx="8046720" cy="2834640"/>
          </a:xfrm>
          <a:prstGeom prst="rect">
            <a:avLst/>
          </a:prstGeom>
          <a:noFill/>
          <a:ln/>
        </p:spPr>
        <p:txBody>
          <a:bodyPr wrap="square" lIns="0" tIns="0" rIns="0" bIns="0" rtlCol="0" anchor="t"/>
          <a:lstStyle/>
          <a:p>
            <a:pPr marL="342900" indent="-342900">
              <a:spcAft>
                <a:spcPts val="1000"/>
              </a:spcAft>
              <a:buSzPct val="100000"/>
              <a:buFont typeface="+mj-lt"/>
              <a:buAutoNum type="arabicPeriod" startAt="1"/>
            </a:pPr>
            <a:r>
              <a:rPr lang="en-US" sz="1800" dirty="0">
                <a:solidFill>
                  <a:srgbClr val="EDEBE6"/>
                </a:solidFill>
                <a:latin typeface="Calibri" pitchFamily="34" charset="0"/>
                <a:ea typeface="Calibri" pitchFamily="34" charset="-122"/>
                <a:cs typeface="Calibri" pitchFamily="34" charset="-120"/>
              </a:rPr>
              <a:t>Ergebnisse sind Entwürfe: prüfen, bevor Sie sie verwenden.</a:t>
            </a:r>
            <a:endParaRPr lang="en-US" sz="1800" dirty="0"/>
          </a:p>
          <a:p>
            <a:pPr marL="342900" indent="-342900">
              <a:spcAft>
                <a:spcPts val="1000"/>
              </a:spcAft>
              <a:buSzPct val="100000"/>
              <a:buFont typeface="+mj-lt"/>
              <a:buAutoNum type="arabicPeriod" startAt="1"/>
            </a:pPr>
            <a:r>
              <a:rPr lang="en-US" sz="1800" dirty="0">
                <a:solidFill>
                  <a:srgbClr val="EDEBE6"/>
                </a:solidFill>
                <a:latin typeface="Calibri" pitchFamily="34" charset="0"/>
                <a:ea typeface="Calibri" pitchFamily="34" charset="-122"/>
                <a:cs typeface="Calibri" pitchFamily="34" charset="-120"/>
              </a:rPr>
              <a:t>Vertrauliche Daten nur in freigegebene Systeme.</a:t>
            </a:r>
            <a:endParaRPr lang="en-US" sz="1800" dirty="0"/>
          </a:p>
          <a:p>
            <a:pPr marL="342900" indent="-342900">
              <a:spcAft>
                <a:spcPts val="1000"/>
              </a:spcAft>
              <a:buSzPct val="100000"/>
              <a:buFont typeface="+mj-lt"/>
              <a:buAutoNum type="arabicPeriod" startAt="1"/>
            </a:pPr>
            <a:r>
              <a:rPr lang="en-US" sz="1800" dirty="0">
                <a:solidFill>
                  <a:srgbClr val="EDEBE6"/>
                </a:solidFill>
                <a:latin typeface="Calibri" pitchFamily="34" charset="0"/>
                <a:ea typeface="Calibri" pitchFamily="34" charset="-122"/>
                <a:cs typeface="Calibri" pitchFamily="34" charset="-120"/>
              </a:rPr>
              <a:t>Sie entscheiden und verantworten, nicht die KI.</a:t>
            </a:r>
            <a:endParaRPr lang="en-US" sz="1800" dirty="0"/>
          </a:p>
          <a:p>
            <a:pPr marL="342900" indent="-342900">
              <a:spcAft>
                <a:spcPts val="1000"/>
              </a:spcAft>
              <a:buSzPct val="100000"/>
              <a:buFont typeface="+mj-lt"/>
              <a:buAutoNum type="arabicPeriod" startAt="1"/>
            </a:pPr>
            <a:r>
              <a:rPr lang="en-US" sz="1800" dirty="0">
                <a:solidFill>
                  <a:srgbClr val="EDEBE6"/>
                </a:solidFill>
                <a:latin typeface="Calibri" pitchFamily="34" charset="0"/>
                <a:ea typeface="Calibri" pitchFamily="34" charset="-122"/>
                <a:cs typeface="Calibri" pitchFamily="34" charset="-120"/>
              </a:rPr>
              <a:t>Klare Anweisungen schreiben.</a:t>
            </a:r>
            <a:endParaRPr lang="en-US" sz="1800" dirty="0"/>
          </a:p>
          <a:p>
            <a:pPr marL="342900" indent="-342900">
              <a:spcAft>
                <a:spcPts val="1800"/>
              </a:spcAft>
              <a:buSzPct val="100000"/>
              <a:buFont typeface="+mj-lt"/>
              <a:buAutoNum type="arabicPeriod" startAt="1"/>
            </a:pPr>
            <a:r>
              <a:rPr lang="en-US" sz="1800" dirty="0">
                <a:solidFill>
                  <a:srgbClr val="EDEBE6"/>
                </a:solidFill>
                <a:latin typeface="Calibri" pitchFamily="34" charset="0"/>
                <a:ea typeface="Calibri" pitchFamily="34" charset="-122"/>
                <a:cs typeface="Calibri" pitchFamily="34" charset="-120"/>
              </a:rPr>
              <a:t>Fragen und Fehler an [Ansprechperson].</a:t>
            </a:r>
            <a:endParaRPr lang="en-US" sz="1800" dirty="0"/>
          </a:p>
          <a:p>
            <a:pPr indent="0" marL="0">
              <a:buNone/>
            </a:pPr>
            <a:r>
              <a:rPr lang="en-US" sz="1500" b="1" dirty="0">
                <a:solidFill>
                  <a:srgbClr val="53AD69"/>
                </a:solidFill>
                <a:latin typeface="Calibri" pitchFamily="34" charset="0"/>
                <a:ea typeface="Calibri" pitchFamily="34" charset="-122"/>
                <a:cs typeface="Calibri" pitchFamily="34" charset="-120"/>
              </a:rPr>
              <a:t>Bitte unterschreiben Sie zum Schluss die Teilnahmebestätigung.</a:t>
            </a:r>
            <a:endParaRPr lang="en-US" sz="1800" dirty="0"/>
          </a:p>
        </p:txBody>
      </p:sp>
    </p:spTree>
  </p:cSld>
  <p:clrMapOvr>
    <a:masterClrMapping/>
  </p:clrMapOvr>
</p:sld>
</file>

<file path=ppt/theme/theme1.xml><?xml version="1.0" encoding="utf-8"?>
<a:theme xmlns:a="http://schemas.openxmlformats.org/drawingml/2006/main" name="basebox Schulung">
  <a:themeElements>
    <a:clrScheme name="basebox Schulung">
      <a:dk1>
        <a:srgbClr val="1D1E1C"/>
      </a:dk1>
      <a:lt1>
        <a:srgbClr val="FFFFFF"/>
      </a:lt1>
      <a:dk2>
        <a:srgbClr val="524E47"/>
      </a:dk2>
      <a:lt2>
        <a:srgbClr val="F4F2EE"/>
      </a:lt2>
      <a:accent1>
        <a:srgbClr val="3A7A49"/>
      </a:accent1>
      <a:accent2>
        <a:srgbClr val="53AD69"/>
      </a:accent2>
      <a:accent3>
        <a:srgbClr val="D92D20"/>
      </a:accent3>
      <a:accent4>
        <a:srgbClr val="E7E3DB"/>
      </a:accent4>
      <a:accent5>
        <a:srgbClr val="928C80"/>
      </a:accent5>
      <a:accent6>
        <a:srgbClr val="B7791F"/>
      </a:accent6>
      <a:hlink>
        <a:srgbClr val="3A7A49"/>
      </a:hlink>
      <a:folHlink>
        <a:srgbClr val="524E47"/>
      </a:folHlink>
    </a:clrScheme>
    <a:fontScheme name="basebox Schulung">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13</Slides>
  <Notes>13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13</vt:i4>
      </vt:variant>
    </vt:vector>
  </HeadingPairs>
  <TitlesOfParts>
    <vt:vector size="1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vector>
  </TitlesOfParts>
  <Company>basebox GmbH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KI-Kompetenz: Grundschulung nach Art. 4 KI-Verordnung</dc:title>
  <dc:subject>PptxGenJS Presentation</dc:subject>
  <dc:creator>basebox GmbH</dc:creator>
  <cp:lastModifiedBy>basebox GmbH</cp:lastModifiedBy>
  <cp:revision>1</cp:revision>
  <dcterms:created xsi:type="dcterms:W3CDTF">2026-10-09T12:21:55Z</dcterms:created>
  <dcterms:modified xsi:type="dcterms:W3CDTF">2026-10-09T12:21:55Z</dcterms:modified>
</cp:coreProperties>
</file>